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28"/>
  </p:notesMasterIdLst>
  <p:sldIdLst>
    <p:sldId id="256" r:id="rId2"/>
    <p:sldId id="282" r:id="rId3"/>
    <p:sldId id="294" r:id="rId4"/>
    <p:sldId id="295" r:id="rId5"/>
    <p:sldId id="283" r:id="rId6"/>
    <p:sldId id="318" r:id="rId7"/>
    <p:sldId id="293" r:id="rId8"/>
    <p:sldId id="297" r:id="rId9"/>
    <p:sldId id="298" r:id="rId10"/>
    <p:sldId id="292" r:id="rId11"/>
    <p:sldId id="299" r:id="rId12"/>
    <p:sldId id="300" r:id="rId13"/>
    <p:sldId id="291" r:id="rId14"/>
    <p:sldId id="314" r:id="rId15"/>
    <p:sldId id="302" r:id="rId16"/>
    <p:sldId id="290" r:id="rId17"/>
    <p:sldId id="301" r:id="rId18"/>
    <p:sldId id="315" r:id="rId19"/>
    <p:sldId id="305" r:id="rId20"/>
    <p:sldId id="308" r:id="rId21"/>
    <p:sldId id="309" r:id="rId22"/>
    <p:sldId id="316" r:id="rId23"/>
    <p:sldId id="285" r:id="rId24"/>
    <p:sldId id="310" r:id="rId25"/>
    <p:sldId id="312" r:id="rId26"/>
    <p:sldId id="276"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wVxHhdPTVxgE5KnkNjGMog==" hashData="I/2eoWHjM4nyAH6xPIPBswYI3HR7P2gGLpBb5Pudfcm0b8gSe8PjiAUThP/mkWj00yynyUrMx4MddwFW16hH3g=="/>
  <p:extLst>
    <p:ext uri="{521415D9-36F7-43E2-AB2F-B90AF26B5E84}">
      <p14:sectionLst xmlns:p14="http://schemas.microsoft.com/office/powerpoint/2010/main">
        <p14:section name="Default Section" id="{19C6D950-EBBC-4B1E-9098-3FB4C4EBAB39}">
          <p14:sldIdLst>
            <p14:sldId id="256"/>
            <p14:sldId id="282"/>
            <p14:sldId id="294"/>
            <p14:sldId id="295"/>
            <p14:sldId id="283"/>
            <p14:sldId id="318"/>
            <p14:sldId id="293"/>
            <p14:sldId id="297"/>
            <p14:sldId id="298"/>
            <p14:sldId id="292"/>
            <p14:sldId id="299"/>
            <p14:sldId id="300"/>
            <p14:sldId id="291"/>
            <p14:sldId id="314"/>
            <p14:sldId id="302"/>
            <p14:sldId id="290"/>
            <p14:sldId id="301"/>
            <p14:sldId id="315"/>
            <p14:sldId id="305"/>
            <p14:sldId id="308"/>
            <p14:sldId id="309"/>
            <p14:sldId id="316"/>
            <p14:sldId id="285"/>
            <p14:sldId id="310"/>
            <p14:sldId id="312"/>
            <p14:sldId id="27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mar salem" initials="os" lastIdx="11" clrIdx="0">
    <p:extLst>
      <p:ext uri="{19B8F6BF-5375-455C-9EA6-DF929625EA0E}">
        <p15:presenceInfo xmlns:p15="http://schemas.microsoft.com/office/powerpoint/2012/main" userId="0e899f031c6ddfc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DA3F"/>
    <a:srgbClr val="6B0D0B"/>
    <a:srgbClr val="E8BF3C"/>
    <a:srgbClr val="FF00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81735" autoAdjust="0"/>
  </p:normalViewPr>
  <p:slideViewPr>
    <p:cSldViewPr snapToGrid="0">
      <p:cViewPr varScale="1">
        <p:scale>
          <a:sx n="63" d="100"/>
          <a:sy n="63" d="100"/>
        </p:scale>
        <p:origin x="1020" y="78"/>
      </p:cViewPr>
      <p:guideLst/>
    </p:cSldViewPr>
  </p:slideViewPr>
  <p:outlineViewPr>
    <p:cViewPr>
      <p:scale>
        <a:sx n="33" d="100"/>
        <a:sy n="33" d="100"/>
      </p:scale>
      <p:origin x="0" y="-4728"/>
    </p:cViewPr>
  </p:outlin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8B199E-289F-40EC-A80B-A24AECEA226B}" type="doc">
      <dgm:prSet loTypeId="urn:microsoft.com/office/officeart/2005/8/layout/vProcess5" loCatId="process" qsTypeId="urn:microsoft.com/office/officeart/2005/8/quickstyle/simple4" qsCatId="simple" csTypeId="urn:microsoft.com/office/officeart/2005/8/colors/accent1_2" csCatId="accent1" phldr="1"/>
      <dgm:spPr/>
      <dgm:t>
        <a:bodyPr/>
        <a:lstStyle/>
        <a:p>
          <a:endParaRPr lang="en-US"/>
        </a:p>
      </dgm:t>
    </dgm:pt>
    <dgm:pt modelId="{C7D704B7-5167-4FB5-82C1-C04BAF6B8CD2}">
      <dgm:prSet phldrT="[Text]"/>
      <dgm:spPr/>
      <dgm:t>
        <a:bodyPr/>
        <a:lstStyle/>
        <a:p>
          <a:r>
            <a:rPr lang="en-US" dirty="0"/>
            <a:t>Topographic Study &amp; Survey Works</a:t>
          </a:r>
        </a:p>
      </dgm:t>
    </dgm:pt>
    <dgm:pt modelId="{881A77AF-5087-4B62-B316-6884F9A60F38}" type="parTrans" cxnId="{2761AE74-7176-4AF3-8DF0-C9DC8EE3E596}">
      <dgm:prSet/>
      <dgm:spPr/>
      <dgm:t>
        <a:bodyPr/>
        <a:lstStyle/>
        <a:p>
          <a:endParaRPr lang="en-US"/>
        </a:p>
      </dgm:t>
    </dgm:pt>
    <dgm:pt modelId="{BF2B07C5-68B2-41CF-82EC-A38A3A168564}" type="sibTrans" cxnId="{2761AE74-7176-4AF3-8DF0-C9DC8EE3E596}">
      <dgm:prSet/>
      <dgm:spPr/>
      <dgm:t>
        <a:bodyPr/>
        <a:lstStyle/>
        <a:p>
          <a:endParaRPr lang="en-US"/>
        </a:p>
      </dgm:t>
    </dgm:pt>
    <dgm:pt modelId="{ABB23E13-2D14-4749-B4E5-D34781599F3F}">
      <dgm:prSet phldrT="[Text]"/>
      <dgm:spPr/>
      <dgm:t>
        <a:bodyPr/>
        <a:lstStyle/>
        <a:p>
          <a:r>
            <a:rPr lang="en-US" dirty="0"/>
            <a:t>Geological Study &amp; Land Use Maps</a:t>
          </a:r>
        </a:p>
      </dgm:t>
    </dgm:pt>
    <dgm:pt modelId="{78AE4C1A-B367-48C3-AD5E-FC3F560BC98B}" type="parTrans" cxnId="{1F0268A0-1746-423B-815B-625A68AC1718}">
      <dgm:prSet/>
      <dgm:spPr/>
      <dgm:t>
        <a:bodyPr/>
        <a:lstStyle/>
        <a:p>
          <a:endParaRPr lang="en-US"/>
        </a:p>
      </dgm:t>
    </dgm:pt>
    <dgm:pt modelId="{6CA013C4-2499-470A-8514-18888CBE09D8}" type="sibTrans" cxnId="{1F0268A0-1746-423B-815B-625A68AC1718}">
      <dgm:prSet/>
      <dgm:spPr/>
      <dgm:t>
        <a:bodyPr/>
        <a:lstStyle/>
        <a:p>
          <a:endParaRPr lang="en-US"/>
        </a:p>
      </dgm:t>
    </dgm:pt>
    <dgm:pt modelId="{40E3CB21-1324-4B6D-86C2-12C2CD45A2F7}">
      <dgm:prSet phldrT="[Text]"/>
      <dgm:spPr/>
      <dgm:t>
        <a:bodyPr/>
        <a:lstStyle/>
        <a:p>
          <a:r>
            <a:rPr lang="en-US" dirty="0"/>
            <a:t>Metrological Study &amp; Rainfall Data Analysis</a:t>
          </a:r>
        </a:p>
      </dgm:t>
    </dgm:pt>
    <dgm:pt modelId="{C233D9B9-E768-4B16-B95B-F203A19A8CE4}" type="parTrans" cxnId="{DD41EC49-DA50-45D7-966D-DB815047B78C}">
      <dgm:prSet/>
      <dgm:spPr/>
      <dgm:t>
        <a:bodyPr/>
        <a:lstStyle/>
        <a:p>
          <a:endParaRPr lang="en-US"/>
        </a:p>
      </dgm:t>
    </dgm:pt>
    <dgm:pt modelId="{4F2F60B1-4E86-4C44-A3AE-6B45AE9E62B4}" type="sibTrans" cxnId="{DD41EC49-DA50-45D7-966D-DB815047B78C}">
      <dgm:prSet/>
      <dgm:spPr/>
      <dgm:t>
        <a:bodyPr/>
        <a:lstStyle/>
        <a:p>
          <a:endParaRPr lang="en-US"/>
        </a:p>
      </dgm:t>
    </dgm:pt>
    <dgm:pt modelId="{5CEF3665-AC89-45E9-9307-DB10AB8015F6}">
      <dgm:prSet phldrT="[Text]"/>
      <dgm:spPr/>
      <dgm:t>
        <a:bodyPr/>
        <a:lstStyle/>
        <a:p>
          <a:endParaRPr lang="en-US"/>
        </a:p>
      </dgm:t>
    </dgm:pt>
    <dgm:pt modelId="{186580EC-3AE5-434A-B1C7-F1BAB34A6960}" type="parTrans" cxnId="{94D9A486-FF16-4D30-B93F-1D1A0BEF8594}">
      <dgm:prSet/>
      <dgm:spPr/>
      <dgm:t>
        <a:bodyPr/>
        <a:lstStyle/>
        <a:p>
          <a:endParaRPr lang="en-US"/>
        </a:p>
      </dgm:t>
    </dgm:pt>
    <dgm:pt modelId="{340AB27B-BBE3-4E95-8D19-EC0856ECC4F9}" type="sibTrans" cxnId="{94D9A486-FF16-4D30-B93F-1D1A0BEF8594}">
      <dgm:prSet/>
      <dgm:spPr/>
      <dgm:t>
        <a:bodyPr/>
        <a:lstStyle/>
        <a:p>
          <a:endParaRPr lang="en-US"/>
        </a:p>
      </dgm:t>
    </dgm:pt>
    <dgm:pt modelId="{430CE03A-3A08-471A-85ED-D109A4B7B06E}">
      <dgm:prSet phldrT="[Text]"/>
      <dgm:spPr/>
      <dgm:t>
        <a:bodyPr/>
        <a:lstStyle/>
        <a:p>
          <a:r>
            <a:rPr lang="en-US" dirty="0"/>
            <a:t>Morphological Study</a:t>
          </a:r>
        </a:p>
      </dgm:t>
    </dgm:pt>
    <dgm:pt modelId="{0EF99178-D98A-4623-A61D-B144E8EFF165}" type="parTrans" cxnId="{8BA54350-6DA3-4468-9F74-7B2FF2B95693}">
      <dgm:prSet/>
      <dgm:spPr/>
      <dgm:t>
        <a:bodyPr/>
        <a:lstStyle/>
        <a:p>
          <a:endParaRPr lang="en-US"/>
        </a:p>
      </dgm:t>
    </dgm:pt>
    <dgm:pt modelId="{FEF5BE54-571B-46AF-90A4-FC6DB6BB0962}" type="sibTrans" cxnId="{8BA54350-6DA3-4468-9F74-7B2FF2B95693}">
      <dgm:prSet/>
      <dgm:spPr/>
      <dgm:t>
        <a:bodyPr/>
        <a:lstStyle/>
        <a:p>
          <a:endParaRPr lang="en-US"/>
        </a:p>
      </dgm:t>
    </dgm:pt>
    <dgm:pt modelId="{AC132144-882B-4D8B-800B-3D08347C68EC}">
      <dgm:prSet phldrT="[Text]"/>
      <dgm:spPr/>
      <dgm:t>
        <a:bodyPr/>
        <a:lstStyle/>
        <a:p>
          <a:r>
            <a:rPr lang="en-US" dirty="0"/>
            <a:t>Hydrological Modeling</a:t>
          </a:r>
        </a:p>
      </dgm:t>
    </dgm:pt>
    <dgm:pt modelId="{CF8826A1-BFD1-45D8-94F0-937B02588AD0}" type="parTrans" cxnId="{76DB2BCD-8056-4D41-B56B-B23DD03A22B9}">
      <dgm:prSet/>
      <dgm:spPr/>
      <dgm:t>
        <a:bodyPr/>
        <a:lstStyle/>
        <a:p>
          <a:endParaRPr lang="en-US"/>
        </a:p>
      </dgm:t>
    </dgm:pt>
    <dgm:pt modelId="{0168666E-52DC-427C-9666-D2029A920B1B}" type="sibTrans" cxnId="{76DB2BCD-8056-4D41-B56B-B23DD03A22B9}">
      <dgm:prSet/>
      <dgm:spPr/>
      <dgm:t>
        <a:bodyPr/>
        <a:lstStyle/>
        <a:p>
          <a:endParaRPr lang="en-US"/>
        </a:p>
      </dgm:t>
    </dgm:pt>
    <dgm:pt modelId="{95EF5378-A0CC-4E43-9166-48F0226718A8}" type="pres">
      <dgm:prSet presAssocID="{1F8B199E-289F-40EC-A80B-A24AECEA226B}" presName="outerComposite" presStyleCnt="0">
        <dgm:presLayoutVars>
          <dgm:chMax val="5"/>
          <dgm:dir/>
          <dgm:resizeHandles val="exact"/>
        </dgm:presLayoutVars>
      </dgm:prSet>
      <dgm:spPr/>
    </dgm:pt>
    <dgm:pt modelId="{11B35AC0-3364-4309-899E-D5780BDFDB2F}" type="pres">
      <dgm:prSet presAssocID="{1F8B199E-289F-40EC-A80B-A24AECEA226B}" presName="dummyMaxCanvas" presStyleCnt="0">
        <dgm:presLayoutVars/>
      </dgm:prSet>
      <dgm:spPr/>
    </dgm:pt>
    <dgm:pt modelId="{47F950BB-49AD-481A-AFAC-CBABB4848CD0}" type="pres">
      <dgm:prSet presAssocID="{1F8B199E-289F-40EC-A80B-A24AECEA226B}" presName="FiveNodes_1" presStyleLbl="node1" presStyleIdx="0" presStyleCnt="5">
        <dgm:presLayoutVars>
          <dgm:bulletEnabled val="1"/>
        </dgm:presLayoutVars>
      </dgm:prSet>
      <dgm:spPr/>
    </dgm:pt>
    <dgm:pt modelId="{BB9F60A1-CB9F-4AEE-94EF-D9B7B7726E94}" type="pres">
      <dgm:prSet presAssocID="{1F8B199E-289F-40EC-A80B-A24AECEA226B}" presName="FiveNodes_2" presStyleLbl="node1" presStyleIdx="1" presStyleCnt="5">
        <dgm:presLayoutVars>
          <dgm:bulletEnabled val="1"/>
        </dgm:presLayoutVars>
      </dgm:prSet>
      <dgm:spPr/>
    </dgm:pt>
    <dgm:pt modelId="{C61989B9-945D-45C8-8D71-340FC927458C}" type="pres">
      <dgm:prSet presAssocID="{1F8B199E-289F-40EC-A80B-A24AECEA226B}" presName="FiveNodes_3" presStyleLbl="node1" presStyleIdx="2" presStyleCnt="5">
        <dgm:presLayoutVars>
          <dgm:bulletEnabled val="1"/>
        </dgm:presLayoutVars>
      </dgm:prSet>
      <dgm:spPr/>
    </dgm:pt>
    <dgm:pt modelId="{62455799-D6CD-4221-B966-B9F0E78D0EE5}" type="pres">
      <dgm:prSet presAssocID="{1F8B199E-289F-40EC-A80B-A24AECEA226B}" presName="FiveNodes_4" presStyleLbl="node1" presStyleIdx="3" presStyleCnt="5">
        <dgm:presLayoutVars>
          <dgm:bulletEnabled val="1"/>
        </dgm:presLayoutVars>
      </dgm:prSet>
      <dgm:spPr/>
    </dgm:pt>
    <dgm:pt modelId="{EED9D5A3-1E39-4DCD-B2C1-EEBEC8DCD60B}" type="pres">
      <dgm:prSet presAssocID="{1F8B199E-289F-40EC-A80B-A24AECEA226B}" presName="FiveNodes_5" presStyleLbl="node1" presStyleIdx="4" presStyleCnt="5" custLinFactY="23882" custLinFactNeighborX="5829" custLinFactNeighborY="100000">
        <dgm:presLayoutVars>
          <dgm:bulletEnabled val="1"/>
        </dgm:presLayoutVars>
      </dgm:prSet>
      <dgm:spPr/>
    </dgm:pt>
    <dgm:pt modelId="{0F230240-6ABF-4CBD-85B7-FE365F3E175B}" type="pres">
      <dgm:prSet presAssocID="{1F8B199E-289F-40EC-A80B-A24AECEA226B}" presName="FiveConn_1-2" presStyleLbl="fgAccFollowNode1" presStyleIdx="0" presStyleCnt="4">
        <dgm:presLayoutVars>
          <dgm:bulletEnabled val="1"/>
        </dgm:presLayoutVars>
      </dgm:prSet>
      <dgm:spPr/>
    </dgm:pt>
    <dgm:pt modelId="{DE645804-889E-4FBC-BFBF-F9969692DB29}" type="pres">
      <dgm:prSet presAssocID="{1F8B199E-289F-40EC-A80B-A24AECEA226B}" presName="FiveConn_2-3" presStyleLbl="fgAccFollowNode1" presStyleIdx="1" presStyleCnt="4">
        <dgm:presLayoutVars>
          <dgm:bulletEnabled val="1"/>
        </dgm:presLayoutVars>
      </dgm:prSet>
      <dgm:spPr/>
    </dgm:pt>
    <dgm:pt modelId="{B50E73B8-B9E9-471A-8A58-DB86859CCCD5}" type="pres">
      <dgm:prSet presAssocID="{1F8B199E-289F-40EC-A80B-A24AECEA226B}" presName="FiveConn_3-4" presStyleLbl="fgAccFollowNode1" presStyleIdx="2" presStyleCnt="4">
        <dgm:presLayoutVars>
          <dgm:bulletEnabled val="1"/>
        </dgm:presLayoutVars>
      </dgm:prSet>
      <dgm:spPr/>
    </dgm:pt>
    <dgm:pt modelId="{5CB270EB-CA29-4647-B74F-9EC4C691570D}" type="pres">
      <dgm:prSet presAssocID="{1F8B199E-289F-40EC-A80B-A24AECEA226B}" presName="FiveConn_4-5" presStyleLbl="fgAccFollowNode1" presStyleIdx="3" presStyleCnt="4">
        <dgm:presLayoutVars>
          <dgm:bulletEnabled val="1"/>
        </dgm:presLayoutVars>
      </dgm:prSet>
      <dgm:spPr/>
    </dgm:pt>
    <dgm:pt modelId="{7D933153-BB83-4C4A-A670-641166E712F4}" type="pres">
      <dgm:prSet presAssocID="{1F8B199E-289F-40EC-A80B-A24AECEA226B}" presName="FiveNodes_1_text" presStyleLbl="node1" presStyleIdx="4" presStyleCnt="5">
        <dgm:presLayoutVars>
          <dgm:bulletEnabled val="1"/>
        </dgm:presLayoutVars>
      </dgm:prSet>
      <dgm:spPr/>
    </dgm:pt>
    <dgm:pt modelId="{9BA3BE02-5865-40F5-A97C-4B3AD951CBFD}" type="pres">
      <dgm:prSet presAssocID="{1F8B199E-289F-40EC-A80B-A24AECEA226B}" presName="FiveNodes_2_text" presStyleLbl="node1" presStyleIdx="4" presStyleCnt="5">
        <dgm:presLayoutVars>
          <dgm:bulletEnabled val="1"/>
        </dgm:presLayoutVars>
      </dgm:prSet>
      <dgm:spPr/>
    </dgm:pt>
    <dgm:pt modelId="{4F8B0462-5509-4101-B84D-685F35C57D49}" type="pres">
      <dgm:prSet presAssocID="{1F8B199E-289F-40EC-A80B-A24AECEA226B}" presName="FiveNodes_3_text" presStyleLbl="node1" presStyleIdx="4" presStyleCnt="5">
        <dgm:presLayoutVars>
          <dgm:bulletEnabled val="1"/>
        </dgm:presLayoutVars>
      </dgm:prSet>
      <dgm:spPr/>
    </dgm:pt>
    <dgm:pt modelId="{486EA473-5B9B-4BB4-BF3C-D05292A35A02}" type="pres">
      <dgm:prSet presAssocID="{1F8B199E-289F-40EC-A80B-A24AECEA226B}" presName="FiveNodes_4_text" presStyleLbl="node1" presStyleIdx="4" presStyleCnt="5">
        <dgm:presLayoutVars>
          <dgm:bulletEnabled val="1"/>
        </dgm:presLayoutVars>
      </dgm:prSet>
      <dgm:spPr/>
    </dgm:pt>
    <dgm:pt modelId="{F4E66915-7BC0-4E0A-97D9-CC3D6BBDDCB6}" type="pres">
      <dgm:prSet presAssocID="{1F8B199E-289F-40EC-A80B-A24AECEA226B}" presName="FiveNodes_5_text" presStyleLbl="node1" presStyleIdx="4" presStyleCnt="5">
        <dgm:presLayoutVars>
          <dgm:bulletEnabled val="1"/>
        </dgm:presLayoutVars>
      </dgm:prSet>
      <dgm:spPr/>
    </dgm:pt>
  </dgm:ptLst>
  <dgm:cxnLst>
    <dgm:cxn modelId="{B0D60612-3940-4FE8-A9A8-B47EFFD647D9}" type="presOf" srcId="{430CE03A-3A08-471A-85ED-D109A4B7B06E}" destId="{486EA473-5B9B-4BB4-BF3C-D05292A35A02}" srcOrd="1" destOrd="0" presId="urn:microsoft.com/office/officeart/2005/8/layout/vProcess5"/>
    <dgm:cxn modelId="{10075322-F321-4310-8CA2-8A3DB8DC67C6}" type="presOf" srcId="{40E3CB21-1324-4B6D-86C2-12C2CD45A2F7}" destId="{4F8B0462-5509-4101-B84D-685F35C57D49}" srcOrd="1" destOrd="0" presId="urn:microsoft.com/office/officeart/2005/8/layout/vProcess5"/>
    <dgm:cxn modelId="{D36F822C-CCE8-4AC7-B8FE-086F041496C9}" type="presOf" srcId="{430CE03A-3A08-471A-85ED-D109A4B7B06E}" destId="{62455799-D6CD-4221-B966-B9F0E78D0EE5}" srcOrd="0" destOrd="0" presId="urn:microsoft.com/office/officeart/2005/8/layout/vProcess5"/>
    <dgm:cxn modelId="{6DC81631-2AAE-494C-A56C-EAB4CA45FF38}" type="presOf" srcId="{C7D704B7-5167-4FB5-82C1-C04BAF6B8CD2}" destId="{47F950BB-49AD-481A-AFAC-CBABB4848CD0}" srcOrd="0" destOrd="0" presId="urn:microsoft.com/office/officeart/2005/8/layout/vProcess5"/>
    <dgm:cxn modelId="{DA6A103B-346A-4148-8280-C3C04D7B8022}" type="presOf" srcId="{ABB23E13-2D14-4749-B4E5-D34781599F3F}" destId="{9BA3BE02-5865-40F5-A97C-4B3AD951CBFD}" srcOrd="1" destOrd="0" presId="urn:microsoft.com/office/officeart/2005/8/layout/vProcess5"/>
    <dgm:cxn modelId="{DD41EC49-DA50-45D7-966D-DB815047B78C}" srcId="{1F8B199E-289F-40EC-A80B-A24AECEA226B}" destId="{40E3CB21-1324-4B6D-86C2-12C2CD45A2F7}" srcOrd="2" destOrd="0" parTransId="{C233D9B9-E768-4B16-B95B-F203A19A8CE4}" sibTransId="{4F2F60B1-4E86-4C44-A3AE-6B45AE9E62B4}"/>
    <dgm:cxn modelId="{BB84696A-8AD7-48E3-AEC2-CF9D1488FA06}" type="presOf" srcId="{AC132144-882B-4D8B-800B-3D08347C68EC}" destId="{EED9D5A3-1E39-4DCD-B2C1-EEBEC8DCD60B}" srcOrd="0" destOrd="0" presId="urn:microsoft.com/office/officeart/2005/8/layout/vProcess5"/>
    <dgm:cxn modelId="{8BA54350-6DA3-4468-9F74-7B2FF2B95693}" srcId="{1F8B199E-289F-40EC-A80B-A24AECEA226B}" destId="{430CE03A-3A08-471A-85ED-D109A4B7B06E}" srcOrd="3" destOrd="0" parTransId="{0EF99178-D98A-4623-A61D-B144E8EFF165}" sibTransId="{FEF5BE54-571B-46AF-90A4-FC6DB6BB0962}"/>
    <dgm:cxn modelId="{29319373-796E-46A8-B3C3-2D410FE35247}" type="presOf" srcId="{40E3CB21-1324-4B6D-86C2-12C2CD45A2F7}" destId="{C61989B9-945D-45C8-8D71-340FC927458C}" srcOrd="0" destOrd="0" presId="urn:microsoft.com/office/officeart/2005/8/layout/vProcess5"/>
    <dgm:cxn modelId="{2761AE74-7176-4AF3-8DF0-C9DC8EE3E596}" srcId="{1F8B199E-289F-40EC-A80B-A24AECEA226B}" destId="{C7D704B7-5167-4FB5-82C1-C04BAF6B8CD2}" srcOrd="0" destOrd="0" parTransId="{881A77AF-5087-4B62-B316-6884F9A60F38}" sibTransId="{BF2B07C5-68B2-41CF-82EC-A38A3A168564}"/>
    <dgm:cxn modelId="{A4370C86-8E5B-4382-8652-538181DBF38B}" type="presOf" srcId="{6CA013C4-2499-470A-8514-18888CBE09D8}" destId="{DE645804-889E-4FBC-BFBF-F9969692DB29}" srcOrd="0" destOrd="0" presId="urn:microsoft.com/office/officeart/2005/8/layout/vProcess5"/>
    <dgm:cxn modelId="{94D9A486-FF16-4D30-B93F-1D1A0BEF8594}" srcId="{1F8B199E-289F-40EC-A80B-A24AECEA226B}" destId="{5CEF3665-AC89-45E9-9307-DB10AB8015F6}" srcOrd="5" destOrd="0" parTransId="{186580EC-3AE5-434A-B1C7-F1BAB34A6960}" sibTransId="{340AB27B-BBE3-4E95-8D19-EC0856ECC4F9}"/>
    <dgm:cxn modelId="{D5E4A389-9038-4A7F-A18E-6297E65F9A4B}" type="presOf" srcId="{AC132144-882B-4D8B-800B-3D08347C68EC}" destId="{F4E66915-7BC0-4E0A-97D9-CC3D6BBDDCB6}" srcOrd="1" destOrd="0" presId="urn:microsoft.com/office/officeart/2005/8/layout/vProcess5"/>
    <dgm:cxn modelId="{88732F94-36BD-477A-A8DF-AC05D9516409}" type="presOf" srcId="{FEF5BE54-571B-46AF-90A4-FC6DB6BB0962}" destId="{5CB270EB-CA29-4647-B74F-9EC4C691570D}" srcOrd="0" destOrd="0" presId="urn:microsoft.com/office/officeart/2005/8/layout/vProcess5"/>
    <dgm:cxn modelId="{C43E3D9A-E20E-4505-BE49-7BFD04F9895A}" type="presOf" srcId="{C7D704B7-5167-4FB5-82C1-C04BAF6B8CD2}" destId="{7D933153-BB83-4C4A-A670-641166E712F4}" srcOrd="1" destOrd="0" presId="urn:microsoft.com/office/officeart/2005/8/layout/vProcess5"/>
    <dgm:cxn modelId="{1F0268A0-1746-423B-815B-625A68AC1718}" srcId="{1F8B199E-289F-40EC-A80B-A24AECEA226B}" destId="{ABB23E13-2D14-4749-B4E5-D34781599F3F}" srcOrd="1" destOrd="0" parTransId="{78AE4C1A-B367-48C3-AD5E-FC3F560BC98B}" sibTransId="{6CA013C4-2499-470A-8514-18888CBE09D8}"/>
    <dgm:cxn modelId="{6D35AEB4-92AC-433F-A9A1-C9D15A8892B9}" type="presOf" srcId="{1F8B199E-289F-40EC-A80B-A24AECEA226B}" destId="{95EF5378-A0CC-4E43-9166-48F0226718A8}" srcOrd="0" destOrd="0" presId="urn:microsoft.com/office/officeart/2005/8/layout/vProcess5"/>
    <dgm:cxn modelId="{D4046DB9-6D74-49A3-9283-B2F3A5ADC356}" type="presOf" srcId="{BF2B07C5-68B2-41CF-82EC-A38A3A168564}" destId="{0F230240-6ABF-4CBD-85B7-FE365F3E175B}" srcOrd="0" destOrd="0" presId="urn:microsoft.com/office/officeart/2005/8/layout/vProcess5"/>
    <dgm:cxn modelId="{76DB2BCD-8056-4D41-B56B-B23DD03A22B9}" srcId="{1F8B199E-289F-40EC-A80B-A24AECEA226B}" destId="{AC132144-882B-4D8B-800B-3D08347C68EC}" srcOrd="4" destOrd="0" parTransId="{CF8826A1-BFD1-45D8-94F0-937B02588AD0}" sibTransId="{0168666E-52DC-427C-9666-D2029A920B1B}"/>
    <dgm:cxn modelId="{A6DE31DB-7613-41A4-B212-1B76819B4AAF}" type="presOf" srcId="{ABB23E13-2D14-4749-B4E5-D34781599F3F}" destId="{BB9F60A1-CB9F-4AEE-94EF-D9B7B7726E94}" srcOrd="0" destOrd="0" presId="urn:microsoft.com/office/officeart/2005/8/layout/vProcess5"/>
    <dgm:cxn modelId="{4A2E36FC-6AE3-42E6-8AE8-03CD742FB539}" type="presOf" srcId="{4F2F60B1-4E86-4C44-A3AE-6B45AE9E62B4}" destId="{B50E73B8-B9E9-471A-8A58-DB86859CCCD5}" srcOrd="0" destOrd="0" presId="urn:microsoft.com/office/officeart/2005/8/layout/vProcess5"/>
    <dgm:cxn modelId="{CAFFF1AC-D35A-4CE9-8BAF-9264D7DF6282}" type="presParOf" srcId="{95EF5378-A0CC-4E43-9166-48F0226718A8}" destId="{11B35AC0-3364-4309-899E-D5780BDFDB2F}" srcOrd="0" destOrd="0" presId="urn:microsoft.com/office/officeart/2005/8/layout/vProcess5"/>
    <dgm:cxn modelId="{9F47EC99-C709-4369-8D5B-FA4084C09347}" type="presParOf" srcId="{95EF5378-A0CC-4E43-9166-48F0226718A8}" destId="{47F950BB-49AD-481A-AFAC-CBABB4848CD0}" srcOrd="1" destOrd="0" presId="urn:microsoft.com/office/officeart/2005/8/layout/vProcess5"/>
    <dgm:cxn modelId="{C81CF069-4A59-49DF-88C2-DFCEA6DF4233}" type="presParOf" srcId="{95EF5378-A0CC-4E43-9166-48F0226718A8}" destId="{BB9F60A1-CB9F-4AEE-94EF-D9B7B7726E94}" srcOrd="2" destOrd="0" presId="urn:microsoft.com/office/officeart/2005/8/layout/vProcess5"/>
    <dgm:cxn modelId="{D481A1D2-864F-4910-9618-48570F71BCD0}" type="presParOf" srcId="{95EF5378-A0CC-4E43-9166-48F0226718A8}" destId="{C61989B9-945D-45C8-8D71-340FC927458C}" srcOrd="3" destOrd="0" presId="urn:microsoft.com/office/officeart/2005/8/layout/vProcess5"/>
    <dgm:cxn modelId="{1DF798E4-9328-462D-920D-DAFDD9CD7DA3}" type="presParOf" srcId="{95EF5378-A0CC-4E43-9166-48F0226718A8}" destId="{62455799-D6CD-4221-B966-B9F0E78D0EE5}" srcOrd="4" destOrd="0" presId="urn:microsoft.com/office/officeart/2005/8/layout/vProcess5"/>
    <dgm:cxn modelId="{398363C9-1BEF-4CF4-9DA5-47239A1C607D}" type="presParOf" srcId="{95EF5378-A0CC-4E43-9166-48F0226718A8}" destId="{EED9D5A3-1E39-4DCD-B2C1-EEBEC8DCD60B}" srcOrd="5" destOrd="0" presId="urn:microsoft.com/office/officeart/2005/8/layout/vProcess5"/>
    <dgm:cxn modelId="{776E0125-3B94-461A-B75B-065ACB931F49}" type="presParOf" srcId="{95EF5378-A0CC-4E43-9166-48F0226718A8}" destId="{0F230240-6ABF-4CBD-85B7-FE365F3E175B}" srcOrd="6" destOrd="0" presId="urn:microsoft.com/office/officeart/2005/8/layout/vProcess5"/>
    <dgm:cxn modelId="{1AF0F96D-943B-4B8C-8F97-604F683B0627}" type="presParOf" srcId="{95EF5378-A0CC-4E43-9166-48F0226718A8}" destId="{DE645804-889E-4FBC-BFBF-F9969692DB29}" srcOrd="7" destOrd="0" presId="urn:microsoft.com/office/officeart/2005/8/layout/vProcess5"/>
    <dgm:cxn modelId="{BA47FA43-EC36-4BD9-B8AB-26A82D7CCB13}" type="presParOf" srcId="{95EF5378-A0CC-4E43-9166-48F0226718A8}" destId="{B50E73B8-B9E9-471A-8A58-DB86859CCCD5}" srcOrd="8" destOrd="0" presId="urn:microsoft.com/office/officeart/2005/8/layout/vProcess5"/>
    <dgm:cxn modelId="{AC00AE4C-02DE-4591-99F5-770410A29644}" type="presParOf" srcId="{95EF5378-A0CC-4E43-9166-48F0226718A8}" destId="{5CB270EB-CA29-4647-B74F-9EC4C691570D}" srcOrd="9" destOrd="0" presId="urn:microsoft.com/office/officeart/2005/8/layout/vProcess5"/>
    <dgm:cxn modelId="{8CFFE10F-283A-4BD9-979D-A10774C2F3B9}" type="presParOf" srcId="{95EF5378-A0CC-4E43-9166-48F0226718A8}" destId="{7D933153-BB83-4C4A-A670-641166E712F4}" srcOrd="10" destOrd="0" presId="urn:microsoft.com/office/officeart/2005/8/layout/vProcess5"/>
    <dgm:cxn modelId="{44C45487-F759-4749-B78E-629BB37297C0}" type="presParOf" srcId="{95EF5378-A0CC-4E43-9166-48F0226718A8}" destId="{9BA3BE02-5865-40F5-A97C-4B3AD951CBFD}" srcOrd="11" destOrd="0" presId="urn:microsoft.com/office/officeart/2005/8/layout/vProcess5"/>
    <dgm:cxn modelId="{1EDA229F-170B-4D03-9303-95F97AFE12CD}" type="presParOf" srcId="{95EF5378-A0CC-4E43-9166-48F0226718A8}" destId="{4F8B0462-5509-4101-B84D-685F35C57D49}" srcOrd="12" destOrd="0" presId="urn:microsoft.com/office/officeart/2005/8/layout/vProcess5"/>
    <dgm:cxn modelId="{1333E191-26AC-4201-9030-167BB7730371}" type="presParOf" srcId="{95EF5378-A0CC-4E43-9166-48F0226718A8}" destId="{486EA473-5B9B-4BB4-BF3C-D05292A35A02}" srcOrd="13" destOrd="0" presId="urn:microsoft.com/office/officeart/2005/8/layout/vProcess5"/>
    <dgm:cxn modelId="{A9FC71CA-E9D7-46A9-9B61-99739ED9013B}" type="presParOf" srcId="{95EF5378-A0CC-4E43-9166-48F0226718A8}" destId="{F4E66915-7BC0-4E0A-97D9-CC3D6BBDDCB6}"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F950BB-49AD-481A-AFAC-CBABB4848CD0}">
      <dsp:nvSpPr>
        <dsp:cNvPr id="0" name=""/>
        <dsp:cNvSpPr/>
      </dsp:nvSpPr>
      <dsp:spPr>
        <a:xfrm>
          <a:off x="0" y="0"/>
          <a:ext cx="8292066" cy="734693"/>
        </a:xfrm>
        <a:prstGeom prst="roundRect">
          <a:avLst>
            <a:gd name="adj" fmla="val 10000"/>
          </a:avLst>
        </a:prstGeom>
        <a:gradFill rotWithShape="0">
          <a:gsLst>
            <a:gs pos="0">
              <a:schemeClr val="accent1">
                <a:hueOff val="0"/>
                <a:satOff val="0"/>
                <a:lumOff val="0"/>
                <a:alphaOff val="0"/>
                <a:tint val="74000"/>
              </a:schemeClr>
            </a:gs>
            <a:gs pos="49000">
              <a:schemeClr val="accent1">
                <a:hueOff val="0"/>
                <a:satOff val="0"/>
                <a:lumOff val="0"/>
                <a:alphaOff val="0"/>
                <a:tint val="96000"/>
                <a:shade val="84000"/>
                <a:satMod val="110000"/>
              </a:schemeClr>
            </a:gs>
            <a:gs pos="49100">
              <a:schemeClr val="accent1">
                <a:hueOff val="0"/>
                <a:satOff val="0"/>
                <a:lumOff val="0"/>
                <a:alphaOff val="0"/>
                <a:shade val="55000"/>
                <a:satMod val="150000"/>
              </a:schemeClr>
            </a:gs>
            <a:gs pos="92000">
              <a:schemeClr val="accent1">
                <a:hueOff val="0"/>
                <a:satOff val="0"/>
                <a:lumOff val="0"/>
                <a:alphaOff val="0"/>
                <a:tint val="98000"/>
                <a:shade val="90000"/>
                <a:satMod val="128000"/>
              </a:schemeClr>
            </a:gs>
            <a:gs pos="100000">
              <a:schemeClr val="accent1">
                <a:hueOff val="0"/>
                <a:satOff val="0"/>
                <a:lumOff val="0"/>
                <a:alphaOff val="0"/>
                <a:tint val="90000"/>
                <a:shade val="97000"/>
                <a:satMod val="128000"/>
              </a:schemeClr>
            </a:gs>
          </a:gsLst>
          <a:lin ang="5400000" scaled="1"/>
        </a:gradFill>
        <a:ln>
          <a:noFill/>
        </a:ln>
        <a:effectLst>
          <a:outerShdw blurRad="39000" dist="25400" dir="5400000" rotWithShape="0">
            <a:schemeClr val="accent1">
              <a:hueOff val="0"/>
              <a:satOff val="0"/>
              <a:lumOff val="0"/>
              <a:alphaOff val="0"/>
              <a:shade val="33000"/>
              <a:alpha val="83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Topographic Study &amp; Survey Works</a:t>
          </a:r>
        </a:p>
      </dsp:txBody>
      <dsp:txXfrm>
        <a:off x="21518" y="21518"/>
        <a:ext cx="7413315" cy="691657"/>
      </dsp:txXfrm>
    </dsp:sp>
    <dsp:sp modelId="{BB9F60A1-CB9F-4AEE-94EF-D9B7B7726E94}">
      <dsp:nvSpPr>
        <dsp:cNvPr id="0" name=""/>
        <dsp:cNvSpPr/>
      </dsp:nvSpPr>
      <dsp:spPr>
        <a:xfrm>
          <a:off x="619212" y="836734"/>
          <a:ext cx="8292066" cy="734693"/>
        </a:xfrm>
        <a:prstGeom prst="roundRect">
          <a:avLst>
            <a:gd name="adj" fmla="val 10000"/>
          </a:avLst>
        </a:prstGeom>
        <a:gradFill rotWithShape="0">
          <a:gsLst>
            <a:gs pos="0">
              <a:schemeClr val="accent1">
                <a:hueOff val="0"/>
                <a:satOff val="0"/>
                <a:lumOff val="0"/>
                <a:alphaOff val="0"/>
                <a:tint val="74000"/>
              </a:schemeClr>
            </a:gs>
            <a:gs pos="49000">
              <a:schemeClr val="accent1">
                <a:hueOff val="0"/>
                <a:satOff val="0"/>
                <a:lumOff val="0"/>
                <a:alphaOff val="0"/>
                <a:tint val="96000"/>
                <a:shade val="84000"/>
                <a:satMod val="110000"/>
              </a:schemeClr>
            </a:gs>
            <a:gs pos="49100">
              <a:schemeClr val="accent1">
                <a:hueOff val="0"/>
                <a:satOff val="0"/>
                <a:lumOff val="0"/>
                <a:alphaOff val="0"/>
                <a:shade val="55000"/>
                <a:satMod val="150000"/>
              </a:schemeClr>
            </a:gs>
            <a:gs pos="92000">
              <a:schemeClr val="accent1">
                <a:hueOff val="0"/>
                <a:satOff val="0"/>
                <a:lumOff val="0"/>
                <a:alphaOff val="0"/>
                <a:tint val="98000"/>
                <a:shade val="90000"/>
                <a:satMod val="128000"/>
              </a:schemeClr>
            </a:gs>
            <a:gs pos="100000">
              <a:schemeClr val="accent1">
                <a:hueOff val="0"/>
                <a:satOff val="0"/>
                <a:lumOff val="0"/>
                <a:alphaOff val="0"/>
                <a:tint val="90000"/>
                <a:shade val="97000"/>
                <a:satMod val="128000"/>
              </a:schemeClr>
            </a:gs>
          </a:gsLst>
          <a:lin ang="5400000" scaled="1"/>
        </a:gradFill>
        <a:ln>
          <a:noFill/>
        </a:ln>
        <a:effectLst>
          <a:outerShdw blurRad="39000" dist="25400" dir="5400000" rotWithShape="0">
            <a:schemeClr val="accent1">
              <a:hueOff val="0"/>
              <a:satOff val="0"/>
              <a:lumOff val="0"/>
              <a:alphaOff val="0"/>
              <a:shade val="33000"/>
              <a:alpha val="83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Geological Study &amp; Land Use Maps</a:t>
          </a:r>
        </a:p>
      </dsp:txBody>
      <dsp:txXfrm>
        <a:off x="640730" y="858252"/>
        <a:ext cx="7152266" cy="691657"/>
      </dsp:txXfrm>
    </dsp:sp>
    <dsp:sp modelId="{C61989B9-945D-45C8-8D71-340FC927458C}">
      <dsp:nvSpPr>
        <dsp:cNvPr id="0" name=""/>
        <dsp:cNvSpPr/>
      </dsp:nvSpPr>
      <dsp:spPr>
        <a:xfrm>
          <a:off x="1238425" y="1673469"/>
          <a:ext cx="8292066" cy="734693"/>
        </a:xfrm>
        <a:prstGeom prst="roundRect">
          <a:avLst>
            <a:gd name="adj" fmla="val 10000"/>
          </a:avLst>
        </a:prstGeom>
        <a:gradFill rotWithShape="0">
          <a:gsLst>
            <a:gs pos="0">
              <a:schemeClr val="accent1">
                <a:hueOff val="0"/>
                <a:satOff val="0"/>
                <a:lumOff val="0"/>
                <a:alphaOff val="0"/>
                <a:tint val="74000"/>
              </a:schemeClr>
            </a:gs>
            <a:gs pos="49000">
              <a:schemeClr val="accent1">
                <a:hueOff val="0"/>
                <a:satOff val="0"/>
                <a:lumOff val="0"/>
                <a:alphaOff val="0"/>
                <a:tint val="96000"/>
                <a:shade val="84000"/>
                <a:satMod val="110000"/>
              </a:schemeClr>
            </a:gs>
            <a:gs pos="49100">
              <a:schemeClr val="accent1">
                <a:hueOff val="0"/>
                <a:satOff val="0"/>
                <a:lumOff val="0"/>
                <a:alphaOff val="0"/>
                <a:shade val="55000"/>
                <a:satMod val="150000"/>
              </a:schemeClr>
            </a:gs>
            <a:gs pos="92000">
              <a:schemeClr val="accent1">
                <a:hueOff val="0"/>
                <a:satOff val="0"/>
                <a:lumOff val="0"/>
                <a:alphaOff val="0"/>
                <a:tint val="98000"/>
                <a:shade val="90000"/>
                <a:satMod val="128000"/>
              </a:schemeClr>
            </a:gs>
            <a:gs pos="100000">
              <a:schemeClr val="accent1">
                <a:hueOff val="0"/>
                <a:satOff val="0"/>
                <a:lumOff val="0"/>
                <a:alphaOff val="0"/>
                <a:tint val="90000"/>
                <a:shade val="97000"/>
                <a:satMod val="128000"/>
              </a:schemeClr>
            </a:gs>
          </a:gsLst>
          <a:lin ang="5400000" scaled="1"/>
        </a:gradFill>
        <a:ln>
          <a:noFill/>
        </a:ln>
        <a:effectLst>
          <a:outerShdw blurRad="39000" dist="25400" dir="5400000" rotWithShape="0">
            <a:schemeClr val="accent1">
              <a:hueOff val="0"/>
              <a:satOff val="0"/>
              <a:lumOff val="0"/>
              <a:alphaOff val="0"/>
              <a:shade val="33000"/>
              <a:alpha val="83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Metrological Study &amp; Rainfall Data Analysis</a:t>
          </a:r>
        </a:p>
      </dsp:txBody>
      <dsp:txXfrm>
        <a:off x="1259943" y="1694987"/>
        <a:ext cx="7152266" cy="691657"/>
      </dsp:txXfrm>
    </dsp:sp>
    <dsp:sp modelId="{62455799-D6CD-4221-B966-B9F0E78D0EE5}">
      <dsp:nvSpPr>
        <dsp:cNvPr id="0" name=""/>
        <dsp:cNvSpPr/>
      </dsp:nvSpPr>
      <dsp:spPr>
        <a:xfrm>
          <a:off x="1857638" y="2510204"/>
          <a:ext cx="8292066" cy="734693"/>
        </a:xfrm>
        <a:prstGeom prst="roundRect">
          <a:avLst>
            <a:gd name="adj" fmla="val 10000"/>
          </a:avLst>
        </a:prstGeom>
        <a:gradFill rotWithShape="0">
          <a:gsLst>
            <a:gs pos="0">
              <a:schemeClr val="accent1">
                <a:hueOff val="0"/>
                <a:satOff val="0"/>
                <a:lumOff val="0"/>
                <a:alphaOff val="0"/>
                <a:tint val="74000"/>
              </a:schemeClr>
            </a:gs>
            <a:gs pos="49000">
              <a:schemeClr val="accent1">
                <a:hueOff val="0"/>
                <a:satOff val="0"/>
                <a:lumOff val="0"/>
                <a:alphaOff val="0"/>
                <a:tint val="96000"/>
                <a:shade val="84000"/>
                <a:satMod val="110000"/>
              </a:schemeClr>
            </a:gs>
            <a:gs pos="49100">
              <a:schemeClr val="accent1">
                <a:hueOff val="0"/>
                <a:satOff val="0"/>
                <a:lumOff val="0"/>
                <a:alphaOff val="0"/>
                <a:shade val="55000"/>
                <a:satMod val="150000"/>
              </a:schemeClr>
            </a:gs>
            <a:gs pos="92000">
              <a:schemeClr val="accent1">
                <a:hueOff val="0"/>
                <a:satOff val="0"/>
                <a:lumOff val="0"/>
                <a:alphaOff val="0"/>
                <a:tint val="98000"/>
                <a:shade val="90000"/>
                <a:satMod val="128000"/>
              </a:schemeClr>
            </a:gs>
            <a:gs pos="100000">
              <a:schemeClr val="accent1">
                <a:hueOff val="0"/>
                <a:satOff val="0"/>
                <a:lumOff val="0"/>
                <a:alphaOff val="0"/>
                <a:tint val="90000"/>
                <a:shade val="97000"/>
                <a:satMod val="128000"/>
              </a:schemeClr>
            </a:gs>
          </a:gsLst>
          <a:lin ang="5400000" scaled="1"/>
        </a:gradFill>
        <a:ln>
          <a:noFill/>
        </a:ln>
        <a:effectLst>
          <a:outerShdw blurRad="39000" dist="25400" dir="5400000" rotWithShape="0">
            <a:schemeClr val="accent1">
              <a:hueOff val="0"/>
              <a:satOff val="0"/>
              <a:lumOff val="0"/>
              <a:alphaOff val="0"/>
              <a:shade val="33000"/>
              <a:alpha val="83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Morphological Study</a:t>
          </a:r>
        </a:p>
      </dsp:txBody>
      <dsp:txXfrm>
        <a:off x="1879156" y="2531722"/>
        <a:ext cx="7152266" cy="691657"/>
      </dsp:txXfrm>
    </dsp:sp>
    <dsp:sp modelId="{EED9D5A3-1E39-4DCD-B2C1-EEBEC8DCD60B}">
      <dsp:nvSpPr>
        <dsp:cNvPr id="0" name=""/>
        <dsp:cNvSpPr/>
      </dsp:nvSpPr>
      <dsp:spPr>
        <a:xfrm>
          <a:off x="2476850" y="3346939"/>
          <a:ext cx="8292066" cy="734693"/>
        </a:xfrm>
        <a:prstGeom prst="roundRect">
          <a:avLst>
            <a:gd name="adj" fmla="val 10000"/>
          </a:avLst>
        </a:prstGeom>
        <a:gradFill rotWithShape="0">
          <a:gsLst>
            <a:gs pos="0">
              <a:schemeClr val="accent1">
                <a:hueOff val="0"/>
                <a:satOff val="0"/>
                <a:lumOff val="0"/>
                <a:alphaOff val="0"/>
                <a:tint val="74000"/>
              </a:schemeClr>
            </a:gs>
            <a:gs pos="49000">
              <a:schemeClr val="accent1">
                <a:hueOff val="0"/>
                <a:satOff val="0"/>
                <a:lumOff val="0"/>
                <a:alphaOff val="0"/>
                <a:tint val="96000"/>
                <a:shade val="84000"/>
                <a:satMod val="110000"/>
              </a:schemeClr>
            </a:gs>
            <a:gs pos="49100">
              <a:schemeClr val="accent1">
                <a:hueOff val="0"/>
                <a:satOff val="0"/>
                <a:lumOff val="0"/>
                <a:alphaOff val="0"/>
                <a:shade val="55000"/>
                <a:satMod val="150000"/>
              </a:schemeClr>
            </a:gs>
            <a:gs pos="92000">
              <a:schemeClr val="accent1">
                <a:hueOff val="0"/>
                <a:satOff val="0"/>
                <a:lumOff val="0"/>
                <a:alphaOff val="0"/>
                <a:tint val="98000"/>
                <a:shade val="90000"/>
                <a:satMod val="128000"/>
              </a:schemeClr>
            </a:gs>
            <a:gs pos="100000">
              <a:schemeClr val="accent1">
                <a:hueOff val="0"/>
                <a:satOff val="0"/>
                <a:lumOff val="0"/>
                <a:alphaOff val="0"/>
                <a:tint val="90000"/>
                <a:shade val="97000"/>
                <a:satMod val="128000"/>
              </a:schemeClr>
            </a:gs>
          </a:gsLst>
          <a:lin ang="5400000" scaled="1"/>
        </a:gradFill>
        <a:ln>
          <a:noFill/>
        </a:ln>
        <a:effectLst>
          <a:outerShdw blurRad="39000" dist="25400" dir="5400000" rotWithShape="0">
            <a:schemeClr val="accent1">
              <a:hueOff val="0"/>
              <a:satOff val="0"/>
              <a:lumOff val="0"/>
              <a:alphaOff val="0"/>
              <a:shade val="33000"/>
              <a:alpha val="83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Hydrological Modeling</a:t>
          </a:r>
        </a:p>
      </dsp:txBody>
      <dsp:txXfrm>
        <a:off x="2498368" y="3368457"/>
        <a:ext cx="7152266" cy="691657"/>
      </dsp:txXfrm>
    </dsp:sp>
    <dsp:sp modelId="{0F230240-6ABF-4CBD-85B7-FE365F3E175B}">
      <dsp:nvSpPr>
        <dsp:cNvPr id="0" name=""/>
        <dsp:cNvSpPr/>
      </dsp:nvSpPr>
      <dsp:spPr>
        <a:xfrm>
          <a:off x="7814515" y="536734"/>
          <a:ext cx="477551" cy="477551"/>
        </a:xfrm>
        <a:prstGeom prst="downArrow">
          <a:avLst>
            <a:gd name="adj1" fmla="val 55000"/>
            <a:gd name="adj2" fmla="val 45000"/>
          </a:avLst>
        </a:prstGeom>
        <a:solidFill>
          <a:schemeClr val="accent1">
            <a:alpha val="90000"/>
            <a:tint val="40000"/>
            <a:hueOff val="0"/>
            <a:satOff val="0"/>
            <a:lumOff val="0"/>
            <a:alphaOff val="0"/>
          </a:schemeClr>
        </a:solidFill>
        <a:ln w="1143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7921964" y="536734"/>
        <a:ext cx="262653" cy="359357"/>
      </dsp:txXfrm>
    </dsp:sp>
    <dsp:sp modelId="{DE645804-889E-4FBC-BFBF-F9969692DB29}">
      <dsp:nvSpPr>
        <dsp:cNvPr id="0" name=""/>
        <dsp:cNvSpPr/>
      </dsp:nvSpPr>
      <dsp:spPr>
        <a:xfrm>
          <a:off x="8433727" y="1373469"/>
          <a:ext cx="477551" cy="477551"/>
        </a:xfrm>
        <a:prstGeom prst="downArrow">
          <a:avLst>
            <a:gd name="adj1" fmla="val 55000"/>
            <a:gd name="adj2" fmla="val 45000"/>
          </a:avLst>
        </a:prstGeom>
        <a:solidFill>
          <a:schemeClr val="accent1">
            <a:alpha val="90000"/>
            <a:tint val="40000"/>
            <a:hueOff val="0"/>
            <a:satOff val="0"/>
            <a:lumOff val="0"/>
            <a:alphaOff val="0"/>
          </a:schemeClr>
        </a:solidFill>
        <a:ln w="1143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8541176" y="1373469"/>
        <a:ext cx="262653" cy="359357"/>
      </dsp:txXfrm>
    </dsp:sp>
    <dsp:sp modelId="{B50E73B8-B9E9-471A-8A58-DB86859CCCD5}">
      <dsp:nvSpPr>
        <dsp:cNvPr id="0" name=""/>
        <dsp:cNvSpPr/>
      </dsp:nvSpPr>
      <dsp:spPr>
        <a:xfrm>
          <a:off x="9052940" y="2197959"/>
          <a:ext cx="477551" cy="477551"/>
        </a:xfrm>
        <a:prstGeom prst="downArrow">
          <a:avLst>
            <a:gd name="adj1" fmla="val 55000"/>
            <a:gd name="adj2" fmla="val 45000"/>
          </a:avLst>
        </a:prstGeom>
        <a:solidFill>
          <a:schemeClr val="accent1">
            <a:alpha val="90000"/>
            <a:tint val="40000"/>
            <a:hueOff val="0"/>
            <a:satOff val="0"/>
            <a:lumOff val="0"/>
            <a:alphaOff val="0"/>
          </a:schemeClr>
        </a:solidFill>
        <a:ln w="1143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9160389" y="2197959"/>
        <a:ext cx="262653" cy="359357"/>
      </dsp:txXfrm>
    </dsp:sp>
    <dsp:sp modelId="{5CB270EB-CA29-4647-B74F-9EC4C691570D}">
      <dsp:nvSpPr>
        <dsp:cNvPr id="0" name=""/>
        <dsp:cNvSpPr/>
      </dsp:nvSpPr>
      <dsp:spPr>
        <a:xfrm>
          <a:off x="9672153" y="3042857"/>
          <a:ext cx="477551" cy="477551"/>
        </a:xfrm>
        <a:prstGeom prst="downArrow">
          <a:avLst>
            <a:gd name="adj1" fmla="val 55000"/>
            <a:gd name="adj2" fmla="val 45000"/>
          </a:avLst>
        </a:prstGeom>
        <a:solidFill>
          <a:schemeClr val="accent1">
            <a:alpha val="90000"/>
            <a:tint val="40000"/>
            <a:hueOff val="0"/>
            <a:satOff val="0"/>
            <a:lumOff val="0"/>
            <a:alphaOff val="0"/>
          </a:schemeClr>
        </a:solidFill>
        <a:ln w="1143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9779602" y="3042857"/>
        <a:ext cx="262653" cy="35935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BE63FF-398E-47CB-8F83-07AFE8BEE0F8}" type="datetimeFigureOut">
              <a:rPr lang="en-US" smtClean="0"/>
              <a:t>6/16/2019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FB3425-E3DC-4948-BB12-440133E647F7}" type="slidenum">
              <a:rPr lang="en-US" smtClean="0"/>
              <a:t>‹#›</a:t>
            </a:fld>
            <a:endParaRPr lang="en-US"/>
          </a:p>
        </p:txBody>
      </p:sp>
    </p:spTree>
    <p:extLst>
      <p:ext uri="{BB962C8B-B14F-4D97-AF65-F5344CB8AC3E}">
        <p14:creationId xmlns:p14="http://schemas.microsoft.com/office/powerpoint/2010/main" val="1972522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This is the introductory presentation to Home Creations &amp; development’s Hydrological studies methodology </a:t>
            </a:r>
            <a:r>
              <a:rPr lang="en-US"/>
              <a:t>&amp; results.</a:t>
            </a:r>
            <a:endParaRPr lang="en-US" dirty="0"/>
          </a:p>
          <a:p>
            <a:endParaRPr lang="en-US" dirty="0"/>
          </a:p>
        </p:txBody>
      </p:sp>
      <p:sp>
        <p:nvSpPr>
          <p:cNvPr id="4" name="Slide Number Placeholder 3"/>
          <p:cNvSpPr>
            <a:spLocks noGrp="1"/>
          </p:cNvSpPr>
          <p:nvPr>
            <p:ph type="sldNum" sz="quarter" idx="5"/>
          </p:nvPr>
        </p:nvSpPr>
        <p:spPr/>
        <p:txBody>
          <a:bodyPr/>
          <a:lstStyle/>
          <a:p>
            <a:fld id="{41FB3425-E3DC-4948-BB12-440133E647F7}" type="slidenum">
              <a:rPr lang="en-US" smtClean="0"/>
              <a:t>1</a:t>
            </a:fld>
            <a:endParaRPr lang="en-US"/>
          </a:p>
        </p:txBody>
      </p:sp>
    </p:spTree>
    <p:extLst>
      <p:ext uri="{BB962C8B-B14F-4D97-AF65-F5344CB8AC3E}">
        <p14:creationId xmlns:p14="http://schemas.microsoft.com/office/powerpoint/2010/main" val="1419621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indent="0" algn="just">
              <a:buNone/>
            </a:pPr>
            <a:r>
              <a:rPr lang="en-US" dirty="0"/>
              <a:t>Floods and deluges are among the most significant threats facing urban expansion in various regions of the Kingdom. </a:t>
            </a:r>
          </a:p>
          <a:p>
            <a:pPr marL="0" indent="0" algn="just">
              <a:buNone/>
            </a:pPr>
            <a:r>
              <a:rPr lang="en-US" dirty="0"/>
              <a:t>This is especially true of  any habitation or land usage surrounded by mountainous and/or desert topography, </a:t>
            </a:r>
          </a:p>
          <a:p>
            <a:pPr marL="0" indent="0" algn="just">
              <a:buNone/>
            </a:pPr>
            <a:endParaRPr lang="en-US" dirty="0"/>
          </a:p>
          <a:p>
            <a:pPr marL="0" indent="0" algn="just">
              <a:buNone/>
            </a:pPr>
            <a:r>
              <a:rPr lang="en-US" dirty="0"/>
              <a:t>Flooding and rainfall are the most consequential determinants and dangers permeating these mountainous areas at irregular intervals,</a:t>
            </a:r>
          </a:p>
          <a:p>
            <a:pPr marL="0" indent="0" algn="just">
              <a:buNone/>
            </a:pPr>
            <a:r>
              <a:rPr lang="en-US" dirty="0"/>
              <a:t>which expose urban communities and transportation networks to extreme economic loss and negative effects. </a:t>
            </a:r>
          </a:p>
          <a:p>
            <a:pPr marL="0" indent="0" algn="just">
              <a:buNone/>
            </a:pPr>
            <a:endParaRPr lang="en-US" dirty="0"/>
          </a:p>
          <a:p>
            <a:endParaRPr lang="en-US" dirty="0"/>
          </a:p>
        </p:txBody>
      </p:sp>
      <p:sp>
        <p:nvSpPr>
          <p:cNvPr id="4" name="عنصر نائب لرقم الشريحة 3"/>
          <p:cNvSpPr>
            <a:spLocks noGrp="1"/>
          </p:cNvSpPr>
          <p:nvPr>
            <p:ph type="sldNum" sz="quarter" idx="10"/>
          </p:nvPr>
        </p:nvSpPr>
        <p:spPr/>
        <p:txBody>
          <a:bodyPr/>
          <a:lstStyle/>
          <a:p>
            <a:fld id="{41FB3425-E3DC-4948-BB12-440133E647F7}" type="slidenum">
              <a:rPr lang="en-US" smtClean="0"/>
              <a:t>2</a:t>
            </a:fld>
            <a:endParaRPr lang="en-US"/>
          </a:p>
        </p:txBody>
      </p:sp>
    </p:spTree>
    <p:extLst>
      <p:ext uri="{BB962C8B-B14F-4D97-AF65-F5344CB8AC3E}">
        <p14:creationId xmlns:p14="http://schemas.microsoft.com/office/powerpoint/2010/main" val="994626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indent="0" algn="just">
              <a:buNone/>
            </a:pPr>
            <a:r>
              <a:rPr lang="en-US" dirty="0"/>
              <a:t>Occasionally, extreme water conditions cause flooding or destruction of infrastructure. </a:t>
            </a:r>
          </a:p>
          <a:p>
            <a:pPr marL="0" indent="0" algn="just">
              <a:buNone/>
            </a:pPr>
            <a:r>
              <a:rPr lang="en-US" dirty="0"/>
              <a:t>Under such conditions, rushing water may reach such high speeds that inhabitants are endangered.</a:t>
            </a:r>
          </a:p>
          <a:p>
            <a:endParaRPr lang="en-US" dirty="0"/>
          </a:p>
          <a:p>
            <a:pPr marL="0" indent="0" algn="just">
              <a:buFont typeface="Wingdings 3" charset="2"/>
              <a:buNone/>
            </a:pPr>
            <a:r>
              <a:rPr lang="en-US" dirty="0"/>
              <a:t>Risks, impact and protection must be carefully calculated before commencing urban planning or establishing any central or regional road networks, </a:t>
            </a:r>
          </a:p>
          <a:p>
            <a:pPr marL="0" indent="0" algn="just">
              <a:buFont typeface="Wingdings 3" charset="2"/>
              <a:buNone/>
            </a:pPr>
            <a:r>
              <a:rPr lang="en-US" dirty="0"/>
              <a:t>And regardless of whether the development is the continuation of a pre-existing network or the creation of new networks and roads.</a:t>
            </a:r>
          </a:p>
          <a:p>
            <a:pPr marL="0" indent="0" algn="just">
              <a:buNone/>
            </a:pPr>
            <a:endParaRPr lang="en-US" dirty="0"/>
          </a:p>
          <a:p>
            <a:pPr marL="0" indent="0" algn="just">
              <a:buNone/>
            </a:pPr>
            <a:r>
              <a:rPr lang="en-US" dirty="0"/>
              <a:t>Flooding and rainfall are the most consequential determinants and dangers permeating these mountainous areas at irregular intervals,</a:t>
            </a:r>
          </a:p>
          <a:p>
            <a:pPr marL="0" indent="0" algn="just">
              <a:buNone/>
            </a:pPr>
            <a:r>
              <a:rPr lang="en-US"/>
              <a:t>which expose urban communities and transportation networks to extreme economic loss and negative effects. </a:t>
            </a:r>
          </a:p>
          <a:p>
            <a:pPr marL="0" indent="0" algn="just">
              <a:buNone/>
            </a:pPr>
            <a:endParaRPr lang="en-US" dirty="0"/>
          </a:p>
          <a:p>
            <a:endParaRPr lang="en-US" dirty="0"/>
          </a:p>
        </p:txBody>
      </p:sp>
      <p:sp>
        <p:nvSpPr>
          <p:cNvPr id="4" name="عنصر نائب لرقم الشريحة 3"/>
          <p:cNvSpPr>
            <a:spLocks noGrp="1"/>
          </p:cNvSpPr>
          <p:nvPr>
            <p:ph type="sldNum" sz="quarter" idx="10"/>
          </p:nvPr>
        </p:nvSpPr>
        <p:spPr/>
        <p:txBody>
          <a:bodyPr/>
          <a:lstStyle/>
          <a:p>
            <a:fld id="{41FB3425-E3DC-4948-BB12-440133E647F7}" type="slidenum">
              <a:rPr lang="en-US" smtClean="0"/>
              <a:t>3</a:t>
            </a:fld>
            <a:endParaRPr lang="en-US"/>
          </a:p>
        </p:txBody>
      </p:sp>
    </p:spTree>
    <p:extLst>
      <p:ext uri="{BB962C8B-B14F-4D97-AF65-F5344CB8AC3E}">
        <p14:creationId xmlns:p14="http://schemas.microsoft.com/office/powerpoint/2010/main" val="18281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indent="0" algn="just">
              <a:buNone/>
            </a:pPr>
            <a:r>
              <a:rPr lang="en-US" sz="1200" dirty="0"/>
              <a:t>The most important factors that affect floods and flood behavior are:</a:t>
            </a:r>
          </a:p>
          <a:p>
            <a:pPr algn="just"/>
            <a:r>
              <a:rPr lang="en-US" sz="1200" dirty="0"/>
              <a:t>Area of drainage basin and its characteristics</a:t>
            </a:r>
          </a:p>
          <a:p>
            <a:pPr algn="just"/>
            <a:r>
              <a:rPr lang="en-US" sz="1200" dirty="0"/>
              <a:t>Land use within the drainage</a:t>
            </a:r>
          </a:p>
          <a:p>
            <a:pPr algn="just"/>
            <a:r>
              <a:rPr lang="en-US" sz="1200" dirty="0"/>
              <a:t>The types of vegetation arising from within the drainage basin</a:t>
            </a:r>
          </a:p>
          <a:p>
            <a:endParaRPr lang="en-US"/>
          </a:p>
          <a:p>
            <a:endParaRPr lang="en-US"/>
          </a:p>
        </p:txBody>
      </p:sp>
      <p:sp>
        <p:nvSpPr>
          <p:cNvPr id="4" name="عنصر نائب لرقم الشريحة 3"/>
          <p:cNvSpPr>
            <a:spLocks noGrp="1"/>
          </p:cNvSpPr>
          <p:nvPr>
            <p:ph type="sldNum" sz="quarter" idx="10"/>
          </p:nvPr>
        </p:nvSpPr>
        <p:spPr/>
        <p:txBody>
          <a:bodyPr/>
          <a:lstStyle/>
          <a:p>
            <a:fld id="{41FB3425-E3DC-4948-BB12-440133E647F7}" type="slidenum">
              <a:rPr lang="en-US" smtClean="0"/>
              <a:t>4</a:t>
            </a:fld>
            <a:endParaRPr lang="en-US"/>
          </a:p>
        </p:txBody>
      </p:sp>
    </p:spTree>
    <p:extLst>
      <p:ext uri="{BB962C8B-B14F-4D97-AF65-F5344CB8AC3E}">
        <p14:creationId xmlns:p14="http://schemas.microsoft.com/office/powerpoint/2010/main" val="1154658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indent="0" algn="just">
              <a:buNone/>
            </a:pPr>
            <a:r>
              <a:rPr lang="en-US" sz="1200" dirty="0"/>
              <a:t>A detailed topographic survey and the resulting data is required for the design of preemptive measures and engineered alternatives for protection from flood hazards.</a:t>
            </a:r>
          </a:p>
          <a:p>
            <a:pPr marL="0" indent="0" algn="just">
              <a:buNone/>
            </a:pPr>
            <a:r>
              <a:rPr lang="en-US" sz="1200" dirty="0"/>
              <a:t>A detailed survey of the streets in the study area is also considered essential to the design of storm drainage networks.</a:t>
            </a:r>
          </a:p>
        </p:txBody>
      </p:sp>
      <p:sp>
        <p:nvSpPr>
          <p:cNvPr id="4" name="عنصر نائب لرقم الشريحة 3"/>
          <p:cNvSpPr>
            <a:spLocks noGrp="1"/>
          </p:cNvSpPr>
          <p:nvPr>
            <p:ph type="sldNum" sz="quarter" idx="10"/>
          </p:nvPr>
        </p:nvSpPr>
        <p:spPr/>
        <p:txBody>
          <a:bodyPr/>
          <a:lstStyle/>
          <a:p>
            <a:fld id="{41FB3425-E3DC-4948-BB12-440133E647F7}" type="slidenum">
              <a:rPr lang="en-US" smtClean="0"/>
              <a:t>9</a:t>
            </a:fld>
            <a:endParaRPr lang="en-US"/>
          </a:p>
        </p:txBody>
      </p:sp>
    </p:spTree>
    <p:extLst>
      <p:ext uri="{BB962C8B-B14F-4D97-AF65-F5344CB8AC3E}">
        <p14:creationId xmlns:p14="http://schemas.microsoft.com/office/powerpoint/2010/main" val="1808556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main objective of a geological and land use study is to calculate the Curve Number (CN) to estimate the values ​​of the expected flood water flow using the characteristics of the surface soil and to identify the current and potential land usage within ​​the drainage basin that can affect the surface flow rates of flood water and rain.</a:t>
            </a:r>
          </a:p>
          <a:p>
            <a:endParaRPr lang="en-US" dirty="0"/>
          </a:p>
        </p:txBody>
      </p:sp>
      <p:sp>
        <p:nvSpPr>
          <p:cNvPr id="4" name="عنصر نائب لرقم الشريحة 3"/>
          <p:cNvSpPr>
            <a:spLocks noGrp="1"/>
          </p:cNvSpPr>
          <p:nvPr>
            <p:ph type="sldNum" sz="quarter" idx="10"/>
          </p:nvPr>
        </p:nvSpPr>
        <p:spPr/>
        <p:txBody>
          <a:bodyPr/>
          <a:lstStyle/>
          <a:p>
            <a:fld id="{41FB3425-E3DC-4948-BB12-440133E647F7}" type="slidenum">
              <a:rPr lang="en-US" smtClean="0"/>
              <a:t>10</a:t>
            </a:fld>
            <a:endParaRPr lang="en-US"/>
          </a:p>
        </p:txBody>
      </p:sp>
    </p:spTree>
    <p:extLst>
      <p:ext uri="{BB962C8B-B14F-4D97-AF65-F5344CB8AC3E}">
        <p14:creationId xmlns:p14="http://schemas.microsoft.com/office/powerpoint/2010/main" val="446376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indent="0" algn="just">
              <a:buNone/>
            </a:pPr>
            <a:r>
              <a:rPr lang="en-US" sz="1200" dirty="0"/>
              <a:t>Morphological studies are concerned with the collection and analysis of topographic, morphological maps and digital elevation models, using geographic information systems (GIS) and satellite images to analyze the nature of the earth's surface, slopes, deviations in the levels and areas of scheme.</a:t>
            </a:r>
          </a:p>
          <a:p>
            <a:pPr marL="0" indent="0" algn="just">
              <a:buNone/>
            </a:pPr>
            <a:r>
              <a:rPr lang="en-US" sz="1200" dirty="0"/>
              <a:t>Qualitative and quantitative analyses of the </a:t>
            </a:r>
            <a:r>
              <a:rPr lang="en-US" sz="1200" dirty="0" err="1"/>
              <a:t>wadi</a:t>
            </a:r>
            <a:r>
              <a:rPr lang="en-US" sz="1200" dirty="0"/>
              <a:t> drainage basin, calculation of the topographic average slope, calculation of the highest and the lowest level of the </a:t>
            </a:r>
            <a:r>
              <a:rPr lang="en-US" sz="1200" dirty="0" err="1"/>
              <a:t>wadi</a:t>
            </a:r>
            <a:r>
              <a:rPr lang="en-US" sz="1200" dirty="0"/>
              <a:t>, as well as the longest path of the </a:t>
            </a:r>
            <a:r>
              <a:rPr lang="en-US" sz="1200" dirty="0" err="1"/>
              <a:t>wadi</a:t>
            </a:r>
            <a:r>
              <a:rPr lang="en-US" sz="1200" dirty="0"/>
              <a:t> are also carried out. </a:t>
            </a:r>
          </a:p>
          <a:p>
            <a:endParaRPr lang="en-US" dirty="0"/>
          </a:p>
        </p:txBody>
      </p:sp>
      <p:sp>
        <p:nvSpPr>
          <p:cNvPr id="4" name="عنصر نائب لرقم الشريحة 3"/>
          <p:cNvSpPr>
            <a:spLocks noGrp="1"/>
          </p:cNvSpPr>
          <p:nvPr>
            <p:ph type="sldNum" sz="quarter" idx="10"/>
          </p:nvPr>
        </p:nvSpPr>
        <p:spPr/>
        <p:txBody>
          <a:bodyPr/>
          <a:lstStyle/>
          <a:p>
            <a:fld id="{41FB3425-E3DC-4948-BB12-440133E647F7}" type="slidenum">
              <a:rPr lang="en-US" smtClean="0"/>
              <a:t>16</a:t>
            </a:fld>
            <a:endParaRPr lang="en-US"/>
          </a:p>
        </p:txBody>
      </p:sp>
    </p:spTree>
    <p:extLst>
      <p:ext uri="{BB962C8B-B14F-4D97-AF65-F5344CB8AC3E}">
        <p14:creationId xmlns:p14="http://schemas.microsoft.com/office/powerpoint/2010/main" val="3664769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5400000">
            <a:off x="10155639" y="1790701"/>
            <a:ext cx="990599" cy="304799"/>
          </a:xfrm>
          <a:prstGeom prst="rect">
            <a:avLst/>
          </a:prstGeom>
        </p:spPr>
        <p:txBody>
          <a:bodyPr/>
          <a:lstStyle/>
          <a:p>
            <a:fld id="{EF459F4A-E379-42F1-B721-2F5F3133ADFE}" type="datetime1">
              <a:rPr lang="en-US" smtClean="0"/>
              <a:t>6/16/2019</a:t>
            </a:fld>
            <a:endParaRPr lang="en-US" dirty="0"/>
          </a:p>
        </p:txBody>
      </p:sp>
      <p:sp>
        <p:nvSpPr>
          <p:cNvPr id="6" name="Footer Placeholder 5"/>
          <p:cNvSpPr>
            <a:spLocks noGrp="1"/>
          </p:cNvSpPr>
          <p:nvPr>
            <p:ph type="ftr" sz="quarter" idx="11"/>
          </p:nvPr>
        </p:nvSpPr>
        <p:spPr>
          <a:xfrm rot="5400000">
            <a:off x="8951573" y="3225297"/>
            <a:ext cx="3859795" cy="304801"/>
          </a:xfrm>
          <a:prstGeom prst="rect">
            <a:avLst/>
          </a:prstGeom>
        </p:spPr>
        <p:txBody>
          <a:bodyPr/>
          <a:lstStyle/>
          <a:p>
            <a:r>
              <a:rPr lang="en-US"/>
              <a:t>HOME | C&amp;D Facility Management Provider of Choice</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FE56635E-F800-4843-894E-43F35FB4478A}" type="datetime1">
              <a:rPr lang="en-US" smtClean="0"/>
              <a:t>6/16/2019</a:t>
            </a:fld>
            <a:endParaRPr lang="en-US" dirty="0"/>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r>
              <a:rPr lang="en-US"/>
              <a:t>HOME | C&amp;D Facility Management Provider of Choice</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5636E11B-9964-4604-8F89-3B3CD9CD7BE9}" type="datetime1">
              <a:rPr lang="en-US" smtClean="0"/>
              <a:t>6/16/2019</a:t>
            </a:fld>
            <a:endParaRPr lang="en-US" dirty="0"/>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r>
              <a:rPr lang="en-US"/>
              <a:t>HOME | C&amp;D Facility Management Provider of Choice</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D5A92B31-6391-4825-BDCC-B49B589D8AAC}" type="datetime1">
              <a:rPr lang="en-US" smtClean="0"/>
              <a:t>6/16/2019</a:t>
            </a:fld>
            <a:endParaRPr lang="en-US" dirty="0"/>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r>
              <a:rPr lang="en-US"/>
              <a:t>HOME | C&amp;D Facility Management Provider of Choice</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a:xfrm rot="5400000">
            <a:off x="10155639" y="1790701"/>
            <a:ext cx="990599" cy="304799"/>
          </a:xfrm>
          <a:prstGeom prst="rect">
            <a:avLst/>
          </a:prstGeom>
        </p:spPr>
        <p:txBody>
          <a:bodyPr/>
          <a:lstStyle/>
          <a:p>
            <a:fld id="{14C60F8D-2F26-4B61-8E36-DEAB18EEEC9F}" type="datetime1">
              <a:rPr lang="en-US" smtClean="0"/>
              <a:t>6/16/2019</a:t>
            </a:fld>
            <a:endParaRPr lang="en-US" dirty="0"/>
          </a:p>
        </p:txBody>
      </p:sp>
      <p:sp>
        <p:nvSpPr>
          <p:cNvPr id="4" name="Footer Placeholder 4"/>
          <p:cNvSpPr>
            <a:spLocks noGrp="1"/>
          </p:cNvSpPr>
          <p:nvPr>
            <p:ph type="ftr" sz="quarter" idx="11"/>
          </p:nvPr>
        </p:nvSpPr>
        <p:spPr>
          <a:xfrm rot="5400000">
            <a:off x="8951573" y="3225297"/>
            <a:ext cx="3859795" cy="304801"/>
          </a:xfrm>
          <a:prstGeom prst="rect">
            <a:avLst/>
          </a:prstGeom>
        </p:spPr>
        <p:txBody>
          <a:bodyPr/>
          <a:lstStyle/>
          <a:p>
            <a:r>
              <a:rPr lang="en-US"/>
              <a:t>HOME | C&amp;D Facility Management Provider of Choice</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a:xfrm rot="5400000">
            <a:off x="10155639" y="1790701"/>
            <a:ext cx="990599" cy="304799"/>
          </a:xfrm>
          <a:prstGeom prst="rect">
            <a:avLst/>
          </a:prstGeom>
        </p:spPr>
        <p:txBody>
          <a:bodyPr/>
          <a:lstStyle/>
          <a:p>
            <a:fld id="{3D552129-1DD4-4855-95EF-05D789C2A7C6}" type="datetime1">
              <a:rPr lang="en-US" smtClean="0"/>
              <a:t>6/16/2019</a:t>
            </a:fld>
            <a:endParaRPr lang="en-US" dirty="0"/>
          </a:p>
        </p:txBody>
      </p:sp>
      <p:sp>
        <p:nvSpPr>
          <p:cNvPr id="4" name="Footer Placeholder 4"/>
          <p:cNvSpPr>
            <a:spLocks noGrp="1"/>
          </p:cNvSpPr>
          <p:nvPr>
            <p:ph type="ftr" sz="quarter" idx="11"/>
          </p:nvPr>
        </p:nvSpPr>
        <p:spPr>
          <a:xfrm rot="5400000">
            <a:off x="8951573" y="3225297"/>
            <a:ext cx="3859795" cy="304801"/>
          </a:xfrm>
          <a:prstGeom prst="rect">
            <a:avLst/>
          </a:prstGeom>
        </p:spPr>
        <p:txBody>
          <a:bodyPr/>
          <a:lstStyle/>
          <a:p>
            <a:r>
              <a:rPr lang="en-US"/>
              <a:t>HOME | C&amp;D Facility Management Provider of Choice</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F5E96C2C-6FD2-43DE-866B-CE5A25056FF3}" type="datetime1">
              <a:rPr lang="en-US" smtClean="0"/>
              <a:t>6/16/2019</a:t>
            </a:fld>
            <a:endParaRPr lang="en-US" dirty="0"/>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r>
              <a:rPr lang="en-US"/>
              <a:t>HOME | C&amp;D Facility Management Provider of Choice</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EA483489-0B78-448E-BBCB-2973C8FA9115}" type="datetime1">
              <a:rPr lang="en-US" smtClean="0"/>
              <a:t>6/16/2019</a:t>
            </a:fld>
            <a:endParaRPr lang="en-US" dirty="0"/>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r>
              <a:rPr lang="en-US"/>
              <a:t>HOME | C&amp;D Facility Management Provider of Choice</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2F95D298-5F70-402F-9FE8-BCBB371192A4}"/>
              </a:ext>
            </a:extLst>
          </p:cNvPr>
          <p:cNvSpPr>
            <a:spLocks noGrp="1"/>
          </p:cNvSpPr>
          <p:nvPr>
            <p:ph type="sldNum" sz="quarter" idx="12"/>
          </p:nvPr>
        </p:nvSpPr>
        <p:spPr/>
        <p:txBody>
          <a:bodyPr/>
          <a:lstStyle/>
          <a:p>
            <a:fld id="{D57F1E4F-1CFF-5643-939E-02111984F565}" type="slidenum">
              <a:rPr lang="en-US" smtClean="0"/>
              <a:t>‹#›</a:t>
            </a:fld>
            <a:endParaRPr lang="en-US" dirty="0"/>
          </a:p>
        </p:txBody>
      </p:sp>
      <p:sp>
        <p:nvSpPr>
          <p:cNvPr id="12" name="Title 11">
            <a:extLst>
              <a:ext uri="{FF2B5EF4-FFF2-40B4-BE49-F238E27FC236}">
                <a16:creationId xmlns:a16="http://schemas.microsoft.com/office/drawing/2014/main" id="{F56E43A6-FE36-4EE6-BB74-E1745D3875A5}"/>
              </a:ext>
            </a:extLst>
          </p:cNvPr>
          <p:cNvSpPr>
            <a:spLocks noGrp="1"/>
          </p:cNvSpPr>
          <p:nvPr>
            <p:ph type="title"/>
          </p:nvPr>
        </p:nvSpPr>
        <p:spPr/>
        <p:txBody>
          <a:bodyPr/>
          <a:lstStyle/>
          <a:p>
            <a:r>
              <a:rPr lang="en-US" dirty="0"/>
              <a:t>Click to edit Master title style</a:t>
            </a:r>
          </a:p>
        </p:txBody>
      </p:sp>
      <p:pic>
        <p:nvPicPr>
          <p:cNvPr id="5" name="صورة 7">
            <a:extLst>
              <a:ext uri="{FF2B5EF4-FFF2-40B4-BE49-F238E27FC236}">
                <a16:creationId xmlns:a16="http://schemas.microsoft.com/office/drawing/2014/main" id="{D007D19A-2856-465C-9AC0-277693CD42D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34615" y="278556"/>
            <a:ext cx="1596690" cy="136269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EE54BD79-C277-4343-AFDE-4A81FB3440BA}" type="datetime1">
              <a:rPr lang="en-US" smtClean="0"/>
              <a:t>6/16/2019</a:t>
            </a:fld>
            <a:endParaRPr lang="en-US" dirty="0"/>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r>
              <a:rPr lang="en-US"/>
              <a:t>HOME | C&amp;D Facility Management Provider of Choice</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rot="5400000">
            <a:off x="10155639" y="1790701"/>
            <a:ext cx="990599" cy="304799"/>
          </a:xfrm>
          <a:prstGeom prst="rect">
            <a:avLst/>
          </a:prstGeom>
        </p:spPr>
        <p:txBody>
          <a:bodyPr/>
          <a:lstStyle/>
          <a:p>
            <a:fld id="{A3190565-4EBF-417C-8951-A54D417990A3}" type="datetime1">
              <a:rPr lang="en-US" smtClean="0"/>
              <a:t>6/16/2019</a:t>
            </a:fld>
            <a:endParaRPr lang="en-US" dirty="0"/>
          </a:p>
        </p:txBody>
      </p:sp>
      <p:sp>
        <p:nvSpPr>
          <p:cNvPr id="6" name="Footer Placeholder 5"/>
          <p:cNvSpPr>
            <a:spLocks noGrp="1"/>
          </p:cNvSpPr>
          <p:nvPr>
            <p:ph type="ftr" sz="quarter" idx="11"/>
          </p:nvPr>
        </p:nvSpPr>
        <p:spPr>
          <a:xfrm rot="5400000">
            <a:off x="8951573" y="3225297"/>
            <a:ext cx="3859795" cy="304801"/>
          </a:xfrm>
          <a:prstGeom prst="rect">
            <a:avLst/>
          </a:prstGeom>
        </p:spPr>
        <p:txBody>
          <a:bodyPr/>
          <a:lstStyle/>
          <a:p>
            <a:r>
              <a:rPr lang="en-US"/>
              <a:t>HOME | C&amp;D Facility Management Provider of Choice</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rot="5400000">
            <a:off x="10155639" y="1790701"/>
            <a:ext cx="990599" cy="304799"/>
          </a:xfrm>
          <a:prstGeom prst="rect">
            <a:avLst/>
          </a:prstGeom>
        </p:spPr>
        <p:txBody>
          <a:bodyPr/>
          <a:lstStyle/>
          <a:p>
            <a:fld id="{DF190DB0-9032-4EC7-A795-88AE1287F363}" type="datetime1">
              <a:rPr lang="en-US" smtClean="0"/>
              <a:t>6/16/2019</a:t>
            </a:fld>
            <a:endParaRPr lang="en-US" dirty="0"/>
          </a:p>
        </p:txBody>
      </p:sp>
      <p:sp>
        <p:nvSpPr>
          <p:cNvPr id="8" name="Footer Placeholder 7"/>
          <p:cNvSpPr>
            <a:spLocks noGrp="1"/>
          </p:cNvSpPr>
          <p:nvPr>
            <p:ph type="ftr" sz="quarter" idx="11"/>
          </p:nvPr>
        </p:nvSpPr>
        <p:spPr>
          <a:xfrm rot="5400000">
            <a:off x="8951573" y="3225297"/>
            <a:ext cx="3859795" cy="304801"/>
          </a:xfrm>
          <a:prstGeom prst="rect">
            <a:avLst/>
          </a:prstGeom>
        </p:spPr>
        <p:txBody>
          <a:bodyPr/>
          <a:lstStyle/>
          <a:p>
            <a:r>
              <a:rPr lang="en-US"/>
              <a:t>HOME | C&amp;D Facility Management Provider of Choice</a:t>
            </a:r>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a:xfrm rot="5400000">
            <a:off x="10155639" y="1790701"/>
            <a:ext cx="990599" cy="304799"/>
          </a:xfrm>
          <a:prstGeom prst="rect">
            <a:avLst/>
          </a:prstGeom>
        </p:spPr>
        <p:txBody>
          <a:bodyPr/>
          <a:lstStyle/>
          <a:p>
            <a:fld id="{488B6338-97E0-4A23-8DA1-18D781D00E44}" type="datetime1">
              <a:rPr lang="en-US" smtClean="0"/>
              <a:t>6/16/2019</a:t>
            </a:fld>
            <a:endParaRPr lang="en-US" dirty="0"/>
          </a:p>
        </p:txBody>
      </p:sp>
      <p:sp>
        <p:nvSpPr>
          <p:cNvPr id="5" name="Footer Placeholder 3"/>
          <p:cNvSpPr>
            <a:spLocks noGrp="1"/>
          </p:cNvSpPr>
          <p:nvPr>
            <p:ph type="ftr" sz="quarter" idx="11"/>
          </p:nvPr>
        </p:nvSpPr>
        <p:spPr>
          <a:xfrm rot="5400000">
            <a:off x="8951573" y="3225297"/>
            <a:ext cx="3859795" cy="304801"/>
          </a:xfrm>
          <a:prstGeom prst="rect">
            <a:avLst/>
          </a:prstGeom>
        </p:spPr>
        <p:txBody>
          <a:bodyPr/>
          <a:lstStyle/>
          <a:p>
            <a:r>
              <a:rPr lang="en-US"/>
              <a:t>HOME | C&amp;D Facility Management Provider of Choice</a:t>
            </a:r>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a:xfrm rot="5400000">
            <a:off x="10155639" y="1790701"/>
            <a:ext cx="990599" cy="304799"/>
          </a:xfrm>
          <a:prstGeom prst="rect">
            <a:avLst/>
          </a:prstGeom>
        </p:spPr>
        <p:txBody>
          <a:bodyPr/>
          <a:lstStyle/>
          <a:p>
            <a:fld id="{D1A283CF-A6CA-431A-833E-66B546280CA5}" type="datetime1">
              <a:rPr lang="en-US" smtClean="0"/>
              <a:t>6/16/2019</a:t>
            </a:fld>
            <a:endParaRPr lang="en-US" dirty="0"/>
          </a:p>
        </p:txBody>
      </p:sp>
      <p:sp>
        <p:nvSpPr>
          <p:cNvPr id="5" name="Footer Placeholder 2"/>
          <p:cNvSpPr>
            <a:spLocks noGrp="1"/>
          </p:cNvSpPr>
          <p:nvPr>
            <p:ph type="ftr" sz="quarter" idx="11"/>
          </p:nvPr>
        </p:nvSpPr>
        <p:spPr>
          <a:xfrm rot="5400000">
            <a:off x="8951573" y="3225297"/>
            <a:ext cx="3859795" cy="304801"/>
          </a:xfrm>
          <a:prstGeom prst="rect">
            <a:avLst/>
          </a:prstGeom>
        </p:spPr>
        <p:txBody>
          <a:bodyPr/>
          <a:lstStyle/>
          <a:p>
            <a:r>
              <a:rPr lang="en-US"/>
              <a:t>HOME | C&amp;D Facility Management Provider of Choice</a:t>
            </a:r>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a:xfrm rot="5400000">
            <a:off x="10155639" y="1790701"/>
            <a:ext cx="990599" cy="304799"/>
          </a:xfrm>
          <a:prstGeom prst="rect">
            <a:avLst/>
          </a:prstGeom>
        </p:spPr>
        <p:txBody>
          <a:bodyPr/>
          <a:lstStyle/>
          <a:p>
            <a:fld id="{6764B71E-6AA8-4CA9-8A42-5F31DC630D42}" type="datetime1">
              <a:rPr lang="en-US" smtClean="0"/>
              <a:t>6/16/2019</a:t>
            </a:fld>
            <a:endParaRPr lang="en-US" dirty="0"/>
          </a:p>
        </p:txBody>
      </p:sp>
      <p:sp>
        <p:nvSpPr>
          <p:cNvPr id="5" name="Footer Placeholder 5"/>
          <p:cNvSpPr>
            <a:spLocks noGrp="1"/>
          </p:cNvSpPr>
          <p:nvPr>
            <p:ph type="ftr" sz="quarter" idx="11"/>
          </p:nvPr>
        </p:nvSpPr>
        <p:spPr>
          <a:xfrm rot="5400000">
            <a:off x="8951573" y="3225297"/>
            <a:ext cx="3859795" cy="304801"/>
          </a:xfrm>
          <a:prstGeom prst="rect">
            <a:avLst/>
          </a:prstGeom>
        </p:spPr>
        <p:txBody>
          <a:bodyPr/>
          <a:lstStyle/>
          <a:p>
            <a:r>
              <a:rPr lang="en-US"/>
              <a:t>HOME | C&amp;D Facility Management Provider of Choice</a:t>
            </a:r>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5400000">
            <a:off x="10155639" y="1790701"/>
            <a:ext cx="990599" cy="304799"/>
          </a:xfrm>
          <a:prstGeom prst="rect">
            <a:avLst/>
          </a:prstGeom>
        </p:spPr>
        <p:txBody>
          <a:bodyPr/>
          <a:lstStyle/>
          <a:p>
            <a:fld id="{6582BBC0-D971-4CEE-A025-C531ABBDBBFC}" type="datetime1">
              <a:rPr lang="en-US" smtClean="0"/>
              <a:t>6/16/2019</a:t>
            </a:fld>
            <a:endParaRPr lang="en-US" dirty="0"/>
          </a:p>
        </p:txBody>
      </p:sp>
      <p:sp>
        <p:nvSpPr>
          <p:cNvPr id="6" name="Footer Placeholder 5"/>
          <p:cNvSpPr>
            <a:spLocks noGrp="1"/>
          </p:cNvSpPr>
          <p:nvPr>
            <p:ph type="ftr" sz="quarter" idx="11"/>
          </p:nvPr>
        </p:nvSpPr>
        <p:spPr>
          <a:xfrm rot="5400000">
            <a:off x="8951573" y="3225297"/>
            <a:ext cx="3859795" cy="304801"/>
          </a:xfrm>
          <a:prstGeom prst="rect">
            <a:avLst/>
          </a:prstGeom>
        </p:spPr>
        <p:txBody>
          <a:bodyPr/>
          <a:lstStyle/>
          <a:p>
            <a:r>
              <a:rPr lang="en-US"/>
              <a:t>HOME | C&amp;D Facility Management Provider of Choice</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19">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0">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73942" y="278556"/>
            <a:ext cx="8335961"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latin typeface="Bahnschrift Light" panose="020B0502040204020203" pitchFamily="34" charset="0"/>
              </a:defRPr>
            </a:lvl1pPr>
          </a:lstStyle>
          <a:p>
            <a:fld id="{D57F1E4F-1CFF-5643-939E-02111984F565}" type="slidenum">
              <a:rPr lang="en-US" smtClean="0"/>
              <a:pPr/>
              <a:t>‹#›</a:t>
            </a:fld>
            <a:endParaRPr lang="en-US" dirty="0"/>
          </a:p>
        </p:txBody>
      </p:sp>
      <p:sp>
        <p:nvSpPr>
          <p:cNvPr id="13" name="Footer Placeholder 4">
            <a:extLst>
              <a:ext uri="{FF2B5EF4-FFF2-40B4-BE49-F238E27FC236}">
                <a16:creationId xmlns:a16="http://schemas.microsoft.com/office/drawing/2014/main" id="{3162B35B-FBBF-49C1-AE32-1CC0AD0A7C4A}"/>
              </a:ext>
            </a:extLst>
          </p:cNvPr>
          <p:cNvSpPr txBox="1">
            <a:spLocks/>
          </p:cNvSpPr>
          <p:nvPr userDrawn="1"/>
        </p:nvSpPr>
        <p:spPr>
          <a:xfrm>
            <a:off x="7349905" y="6510512"/>
            <a:ext cx="4684596" cy="205310"/>
          </a:xfrm>
          <a:prstGeom prst="rect">
            <a:avLst/>
          </a:prstGeom>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b="0" spc="300" dirty="0">
                <a:solidFill>
                  <a:srgbClr val="E8BF3C">
                    <a:alpha val="80000"/>
                  </a:srgbClr>
                </a:solidFill>
                <a:effectLst/>
                <a:latin typeface="Bahnschrift Condensed" panose="020B0502040204020203" pitchFamily="34" charset="0"/>
              </a:rPr>
              <a:t>HOME | C&amp;D, Hydrological Studies Provider of Choice</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hdr="0" ftr="0" dt="0"/>
  <p:txStyles>
    <p:titleStyle>
      <a:lvl1pPr algn="l" defTabSz="457200" rtl="0" eaLnBrk="1" latinLnBrk="0" hangingPunct="1">
        <a:spcBef>
          <a:spcPct val="0"/>
        </a:spcBef>
        <a:buNone/>
        <a:defRPr lang="en-US" sz="6000" b="0" i="0" kern="1200" dirty="0">
          <a:solidFill>
            <a:srgbClr val="FFDA3F"/>
          </a:solidFill>
          <a:effectLst/>
          <a:latin typeface="Bahnschrift Light Condensed" panose="020B0502040204020203"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صورة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44" y="1554478"/>
            <a:ext cx="12355556" cy="3088890"/>
          </a:xfrm>
          <a:prstGeom prst="rect">
            <a:avLst/>
          </a:prstGeom>
        </p:spPr>
      </p:pic>
      <p:sp>
        <p:nvSpPr>
          <p:cNvPr id="2" name="Title 1">
            <a:extLst>
              <a:ext uri="{FF2B5EF4-FFF2-40B4-BE49-F238E27FC236}">
                <a16:creationId xmlns:a16="http://schemas.microsoft.com/office/drawing/2014/main" id="{57813D60-DB5D-427A-A8F2-5BC08C231C2B}"/>
              </a:ext>
            </a:extLst>
          </p:cNvPr>
          <p:cNvSpPr>
            <a:spLocks noGrp="1"/>
          </p:cNvSpPr>
          <p:nvPr>
            <p:ph type="ctrTitle"/>
          </p:nvPr>
        </p:nvSpPr>
        <p:spPr>
          <a:xfrm>
            <a:off x="2202400" y="3948803"/>
            <a:ext cx="7781667" cy="962891"/>
          </a:xfrm>
        </p:spPr>
        <p:txBody>
          <a:bodyPr/>
          <a:lstStyle/>
          <a:p>
            <a:pPr algn="ctr"/>
            <a:r>
              <a:rPr lang="en-US" dirty="0">
                <a:solidFill>
                  <a:srgbClr val="FFDA3F"/>
                </a:solidFill>
                <a:effectLst>
                  <a:outerShdw blurRad="38100" dist="38100" dir="2700000" algn="tl">
                    <a:srgbClr val="000000">
                      <a:alpha val="43137"/>
                    </a:srgbClr>
                  </a:outerShdw>
                </a:effectLst>
                <a:latin typeface="Onyx" panose="04050602080702020203" pitchFamily="82" charset="0"/>
                <a:ea typeface="Ebrima" panose="02000000000000000000" pitchFamily="2" charset="0"/>
                <a:cs typeface="Ebrima" panose="02000000000000000000" pitchFamily="2" charset="0"/>
              </a:rPr>
              <a:t>HOME  |  Creations &amp; Development</a:t>
            </a:r>
          </a:p>
        </p:txBody>
      </p:sp>
      <p:sp>
        <p:nvSpPr>
          <p:cNvPr id="3" name="Subtitle 2">
            <a:extLst>
              <a:ext uri="{FF2B5EF4-FFF2-40B4-BE49-F238E27FC236}">
                <a16:creationId xmlns:a16="http://schemas.microsoft.com/office/drawing/2014/main" id="{3FD41777-7EC3-4291-B550-829B8C389689}"/>
              </a:ext>
            </a:extLst>
          </p:cNvPr>
          <p:cNvSpPr>
            <a:spLocks noGrp="1"/>
          </p:cNvSpPr>
          <p:nvPr>
            <p:ph type="subTitle" idx="1"/>
          </p:nvPr>
        </p:nvSpPr>
        <p:spPr>
          <a:xfrm>
            <a:off x="1854701" y="5408445"/>
            <a:ext cx="8477064" cy="510237"/>
          </a:xfrm>
        </p:spPr>
        <p:txBody>
          <a:bodyPr anchor="ctr">
            <a:normAutofit fontScale="85000" lnSpcReduction="10000"/>
          </a:bodyPr>
          <a:lstStyle/>
          <a:p>
            <a:pPr algn="ctr"/>
            <a:r>
              <a:rPr lang="en-US" sz="2800" spc="300" dirty="0">
                <a:solidFill>
                  <a:schemeClr val="tx1"/>
                </a:solidFill>
                <a:latin typeface="Bahnschrift Light" panose="020B0502040204020203" pitchFamily="34" charset="0"/>
              </a:rPr>
              <a:t>Hydrological Studies provider of choice</a:t>
            </a:r>
          </a:p>
        </p:txBody>
      </p:sp>
      <p:pic>
        <p:nvPicPr>
          <p:cNvPr id="7" name="صورة 6"/>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40327" y="353518"/>
            <a:ext cx="2720774" cy="2322040"/>
          </a:xfrm>
          <a:prstGeom prst="rect">
            <a:avLst/>
          </a:prstGeom>
        </p:spPr>
      </p:pic>
    </p:spTree>
    <p:extLst>
      <p:ext uri="{BB962C8B-B14F-4D97-AF65-F5344CB8AC3E}">
        <p14:creationId xmlns:p14="http://schemas.microsoft.com/office/powerpoint/2010/main" val="3849194253"/>
      </p:ext>
    </p:extLst>
  </p:cSld>
  <p:clrMapOvr>
    <a:masterClrMapping/>
  </p:clrMapOvr>
  <p:transition spd="med" advClick="0" advTm="6000">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41E6B3-64DE-4B6F-BBA3-07DE1401FC61}"/>
              </a:ext>
            </a:extLst>
          </p:cNvPr>
          <p:cNvSpPr>
            <a:spLocks noGrp="1"/>
          </p:cNvSpPr>
          <p:nvPr>
            <p:ph idx="1"/>
          </p:nvPr>
        </p:nvSpPr>
        <p:spPr>
          <a:xfrm>
            <a:off x="378823" y="2283215"/>
            <a:ext cx="5717177" cy="3720865"/>
          </a:xfrm>
        </p:spPr>
        <p:txBody>
          <a:bodyPr>
            <a:normAutofit/>
          </a:bodyPr>
          <a:lstStyle/>
          <a:p>
            <a:pPr marL="0" indent="0" algn="just">
              <a:buNone/>
            </a:pPr>
            <a:r>
              <a:rPr lang="en-US" sz="2800" dirty="0"/>
              <a:t>The main objective of a geological and land use study is to calculate the Curve Number (CN) to estimate the values ​​of the </a:t>
            </a:r>
            <a:r>
              <a:rPr lang="en-US" sz="2800" u="sng" dirty="0">
                <a:solidFill>
                  <a:srgbClr val="FFDA3F"/>
                </a:solidFill>
              </a:rPr>
              <a:t>expected flood water flow</a:t>
            </a:r>
            <a:r>
              <a:rPr lang="en-US" sz="2800" dirty="0"/>
              <a:t>, and to identify the </a:t>
            </a:r>
            <a:r>
              <a:rPr lang="en-US" sz="2800" u="sng" dirty="0">
                <a:solidFill>
                  <a:srgbClr val="FFDA3F"/>
                </a:solidFill>
              </a:rPr>
              <a:t>current and potential land usage</a:t>
            </a:r>
            <a:r>
              <a:rPr lang="en-US" sz="2800" dirty="0"/>
              <a:t> within ​​the drainage basin that can affect the surface flow rates of flood water and rain.</a:t>
            </a:r>
          </a:p>
        </p:txBody>
      </p:sp>
      <p:sp>
        <p:nvSpPr>
          <p:cNvPr id="3" name="Slide Number Placeholder 2">
            <a:extLst>
              <a:ext uri="{FF2B5EF4-FFF2-40B4-BE49-F238E27FC236}">
                <a16:creationId xmlns:a16="http://schemas.microsoft.com/office/drawing/2014/main" id="{F77F32D6-EE73-4035-9E74-BE4671E7BEF9}"/>
              </a:ext>
            </a:extLst>
          </p:cNvPr>
          <p:cNvSpPr>
            <a:spLocks noGrp="1"/>
          </p:cNvSpPr>
          <p:nvPr>
            <p:ph type="sldNum" sz="quarter" idx="12"/>
          </p:nvPr>
        </p:nvSpPr>
        <p:spPr/>
        <p:txBody>
          <a:bodyPr/>
          <a:lstStyle/>
          <a:p>
            <a:fld id="{D57F1E4F-1CFF-5643-939E-02111984F565}" type="slidenum">
              <a:rPr lang="en-US" smtClean="0"/>
              <a:t>10</a:t>
            </a:fld>
            <a:endParaRPr lang="en-US" dirty="0"/>
          </a:p>
        </p:txBody>
      </p:sp>
      <p:sp>
        <p:nvSpPr>
          <p:cNvPr id="4" name="Title 3">
            <a:extLst>
              <a:ext uri="{FF2B5EF4-FFF2-40B4-BE49-F238E27FC236}">
                <a16:creationId xmlns:a16="http://schemas.microsoft.com/office/drawing/2014/main" id="{3B5919DD-133A-4376-A65D-D21EAFF92DFD}"/>
              </a:ext>
            </a:extLst>
          </p:cNvPr>
          <p:cNvSpPr>
            <a:spLocks noGrp="1"/>
          </p:cNvSpPr>
          <p:nvPr>
            <p:ph type="title"/>
          </p:nvPr>
        </p:nvSpPr>
        <p:spPr/>
        <p:txBody>
          <a:bodyPr/>
          <a:lstStyle/>
          <a:p>
            <a:pPr algn="ctr"/>
            <a:r>
              <a:rPr lang="en-US" sz="5400" dirty="0"/>
              <a:t>Geological Study &amp; Land Use Maps</a:t>
            </a:r>
          </a:p>
        </p:txBody>
      </p:sp>
      <p:pic>
        <p:nvPicPr>
          <p:cNvPr id="5" name="Picture 4">
            <a:extLst>
              <a:ext uri="{FF2B5EF4-FFF2-40B4-BE49-F238E27FC236}">
                <a16:creationId xmlns:a16="http://schemas.microsoft.com/office/drawing/2014/main" id="{CC556F7E-CDC6-4602-89BD-8B92073A6129}"/>
              </a:ext>
            </a:extLst>
          </p:cNvPr>
          <p:cNvPicPr/>
          <p:nvPr/>
        </p:nvPicPr>
        <p:blipFill rotWithShape="1">
          <a:blip r:embed="rId3">
            <a:extLst>
              <a:ext uri="{28A0092B-C50C-407E-A947-70E740481C1C}">
                <a14:useLocalDpi xmlns:a14="http://schemas.microsoft.com/office/drawing/2010/main" val="0"/>
              </a:ext>
            </a:extLst>
          </a:blip>
          <a:srcRect b="5363"/>
          <a:stretch/>
        </p:blipFill>
        <p:spPr bwMode="auto">
          <a:xfrm>
            <a:off x="6638067" y="2286610"/>
            <a:ext cx="4967605" cy="3848100"/>
          </a:xfrm>
          <a:prstGeom prst="rect">
            <a:avLst/>
          </a:prstGeom>
          <a:noFill/>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771607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4000"/>
                                        <p:tgtEl>
                                          <p:spTgt spid="2">
                                            <p:txEl>
                                              <p:pRg st="0" end="0"/>
                                            </p:txEl>
                                          </p:spTgt>
                                        </p:tgtEl>
                                      </p:cBhvr>
                                    </p:animEffect>
                                  </p:childTnLst>
                                </p:cTn>
                              </p:par>
                            </p:childTnLst>
                          </p:cTn>
                        </p:par>
                        <p:par>
                          <p:cTn id="8" fill="hold">
                            <p:stCondLst>
                              <p:cond delay="4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4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41E6B3-64DE-4B6F-BBA3-07DE1401FC61}"/>
              </a:ext>
            </a:extLst>
          </p:cNvPr>
          <p:cNvSpPr>
            <a:spLocks noGrp="1"/>
          </p:cNvSpPr>
          <p:nvPr>
            <p:ph idx="1"/>
          </p:nvPr>
        </p:nvSpPr>
        <p:spPr>
          <a:xfrm>
            <a:off x="5908626" y="2521583"/>
            <a:ext cx="5282113" cy="3486150"/>
          </a:xfrm>
        </p:spPr>
        <p:txBody>
          <a:bodyPr>
            <a:normAutofit/>
          </a:bodyPr>
          <a:lstStyle/>
          <a:p>
            <a:pPr marL="0" indent="0" algn="just">
              <a:buNone/>
            </a:pPr>
            <a:r>
              <a:rPr lang="en-US" sz="2800" dirty="0"/>
              <a:t>To define the characteristics of the surface soil and land usage, we use:</a:t>
            </a:r>
          </a:p>
          <a:p>
            <a:pPr algn="just">
              <a:buFont typeface="Wingdings" panose="05000000000000000000" pitchFamily="2" charset="2"/>
              <a:buChar char="Ø"/>
            </a:pPr>
            <a:r>
              <a:rPr lang="en-US" sz="2800" dirty="0"/>
              <a:t>geological maps &amp; satellite images (Google Earth) </a:t>
            </a:r>
          </a:p>
          <a:p>
            <a:pPr algn="just">
              <a:buFont typeface="Wingdings" panose="05000000000000000000" pitchFamily="2" charset="2"/>
              <a:buChar char="Ø"/>
            </a:pPr>
            <a:r>
              <a:rPr lang="en-US" sz="2800" dirty="0"/>
              <a:t>soil maps &amp; land use maps produced by the Ministry of Agriculture.</a:t>
            </a:r>
          </a:p>
        </p:txBody>
      </p:sp>
      <p:sp>
        <p:nvSpPr>
          <p:cNvPr id="3" name="Slide Number Placeholder 2">
            <a:extLst>
              <a:ext uri="{FF2B5EF4-FFF2-40B4-BE49-F238E27FC236}">
                <a16:creationId xmlns:a16="http://schemas.microsoft.com/office/drawing/2014/main" id="{F77F32D6-EE73-4035-9E74-BE4671E7BEF9}"/>
              </a:ext>
            </a:extLst>
          </p:cNvPr>
          <p:cNvSpPr>
            <a:spLocks noGrp="1"/>
          </p:cNvSpPr>
          <p:nvPr>
            <p:ph type="sldNum" sz="quarter" idx="12"/>
          </p:nvPr>
        </p:nvSpPr>
        <p:spPr/>
        <p:txBody>
          <a:bodyPr/>
          <a:lstStyle/>
          <a:p>
            <a:fld id="{D57F1E4F-1CFF-5643-939E-02111984F565}" type="slidenum">
              <a:rPr lang="en-US" smtClean="0"/>
              <a:t>11</a:t>
            </a:fld>
            <a:endParaRPr lang="en-US" dirty="0"/>
          </a:p>
        </p:txBody>
      </p:sp>
      <p:sp>
        <p:nvSpPr>
          <p:cNvPr id="4" name="Title 3">
            <a:extLst>
              <a:ext uri="{FF2B5EF4-FFF2-40B4-BE49-F238E27FC236}">
                <a16:creationId xmlns:a16="http://schemas.microsoft.com/office/drawing/2014/main" id="{3B5919DD-133A-4376-A65D-D21EAFF92DFD}"/>
              </a:ext>
            </a:extLst>
          </p:cNvPr>
          <p:cNvSpPr>
            <a:spLocks noGrp="1"/>
          </p:cNvSpPr>
          <p:nvPr>
            <p:ph type="title"/>
          </p:nvPr>
        </p:nvSpPr>
        <p:spPr/>
        <p:txBody>
          <a:bodyPr/>
          <a:lstStyle/>
          <a:p>
            <a:pPr algn="ctr"/>
            <a:r>
              <a:rPr lang="en-US" sz="5400" dirty="0"/>
              <a:t>Geological Study &amp; Land Use Maps</a:t>
            </a:r>
          </a:p>
        </p:txBody>
      </p:sp>
      <p:pic>
        <p:nvPicPr>
          <p:cNvPr id="5" name="Picture 4">
            <a:extLst>
              <a:ext uri="{FF2B5EF4-FFF2-40B4-BE49-F238E27FC236}">
                <a16:creationId xmlns:a16="http://schemas.microsoft.com/office/drawing/2014/main" id="{717C8342-CCAC-46F2-B2AB-8AE3BA44819E}"/>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569305" y="2521583"/>
            <a:ext cx="4931410" cy="3486150"/>
          </a:xfrm>
          <a:prstGeom prst="rect">
            <a:avLst/>
          </a:prstGeom>
          <a:noFill/>
          <a:ln w="19050">
            <a:solidFill>
              <a:schemeClr val="tx1"/>
            </a:solidFill>
          </a:ln>
        </p:spPr>
      </p:pic>
      <p:sp>
        <p:nvSpPr>
          <p:cNvPr id="6" name="Rectangle 5">
            <a:extLst>
              <a:ext uri="{FF2B5EF4-FFF2-40B4-BE49-F238E27FC236}">
                <a16:creationId xmlns:a16="http://schemas.microsoft.com/office/drawing/2014/main" id="{A5835D92-6E97-4F2C-9BC2-FEE1AEC5B595}"/>
              </a:ext>
            </a:extLst>
          </p:cNvPr>
          <p:cNvSpPr/>
          <p:nvPr/>
        </p:nvSpPr>
        <p:spPr>
          <a:xfrm>
            <a:off x="4686299" y="5692639"/>
            <a:ext cx="409575" cy="47761"/>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32916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4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4000"/>
                                        <p:tgtEl>
                                          <p:spTgt spid="2">
                                            <p:txEl>
                                              <p:pRg st="1" end="1"/>
                                            </p:txEl>
                                          </p:spTgt>
                                        </p:tgtEl>
                                      </p:cBhvr>
                                    </p:animEffect>
                                  </p:childTnLst>
                                </p:cTn>
                              </p:par>
                            </p:childTnLst>
                          </p:cTn>
                        </p:par>
                        <p:par>
                          <p:cTn id="13" fill="hold">
                            <p:stCondLst>
                              <p:cond delay="4000"/>
                            </p:stCondLst>
                            <p:childTnLst>
                              <p:par>
                                <p:cTn id="14" presetID="10" presetClass="entr" presetSubtype="0" fill="hold" grpId="0" nodeType="after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4000"/>
                                        <p:tgtEl>
                                          <p:spTgt spid="2">
                                            <p:txEl>
                                              <p:pRg st="2" end="2"/>
                                            </p:txEl>
                                          </p:spTgt>
                                        </p:tgtEl>
                                      </p:cBhvr>
                                    </p:animEffect>
                                  </p:childTnLst>
                                </p:cTn>
                              </p:par>
                            </p:childTnLst>
                          </p:cTn>
                        </p:par>
                        <p:par>
                          <p:cTn id="17" fill="hold">
                            <p:stCondLst>
                              <p:cond delay="80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40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41E6B3-64DE-4B6F-BBA3-07DE1401FC61}"/>
              </a:ext>
            </a:extLst>
          </p:cNvPr>
          <p:cNvSpPr>
            <a:spLocks noGrp="1"/>
          </p:cNvSpPr>
          <p:nvPr>
            <p:ph idx="1"/>
          </p:nvPr>
        </p:nvSpPr>
        <p:spPr>
          <a:xfrm>
            <a:off x="792480" y="2530919"/>
            <a:ext cx="10607040" cy="3720865"/>
          </a:xfrm>
        </p:spPr>
        <p:txBody>
          <a:bodyPr>
            <a:normAutofit/>
          </a:bodyPr>
          <a:lstStyle/>
          <a:p>
            <a:pPr algn="just"/>
            <a:r>
              <a:rPr lang="en-US" sz="2800" dirty="0"/>
              <a:t>Hydrologic studies are based mainly on measurements of the amount of rainfall collecting in the drainage basin that affect the study area. </a:t>
            </a:r>
          </a:p>
          <a:p>
            <a:pPr algn="just"/>
            <a:r>
              <a:rPr lang="en-US" sz="2800" dirty="0"/>
              <a:t>The intensity and depth of rainfall falling on the drainage basin affecting the study area is one of the most important elements used to calculate the expected water flow. </a:t>
            </a:r>
          </a:p>
          <a:p>
            <a:pPr algn="just"/>
            <a:r>
              <a:rPr lang="en-US" sz="2800" dirty="0"/>
              <a:t>Rainfall data previously recorded at monitoring stations close to the drainage basin is used in preparation for flood drainage projects.</a:t>
            </a:r>
          </a:p>
          <a:p>
            <a:pPr algn="just"/>
            <a:endParaRPr lang="en-US" sz="2800" dirty="0"/>
          </a:p>
        </p:txBody>
      </p:sp>
      <p:sp>
        <p:nvSpPr>
          <p:cNvPr id="3" name="Slide Number Placeholder 2">
            <a:extLst>
              <a:ext uri="{FF2B5EF4-FFF2-40B4-BE49-F238E27FC236}">
                <a16:creationId xmlns:a16="http://schemas.microsoft.com/office/drawing/2014/main" id="{F77F32D6-EE73-4035-9E74-BE4671E7BEF9}"/>
              </a:ext>
            </a:extLst>
          </p:cNvPr>
          <p:cNvSpPr>
            <a:spLocks noGrp="1"/>
          </p:cNvSpPr>
          <p:nvPr>
            <p:ph type="sldNum" sz="quarter" idx="12"/>
          </p:nvPr>
        </p:nvSpPr>
        <p:spPr/>
        <p:txBody>
          <a:bodyPr/>
          <a:lstStyle/>
          <a:p>
            <a:fld id="{D57F1E4F-1CFF-5643-939E-02111984F565}" type="slidenum">
              <a:rPr lang="en-US" smtClean="0"/>
              <a:t>12</a:t>
            </a:fld>
            <a:endParaRPr lang="en-US" dirty="0"/>
          </a:p>
        </p:txBody>
      </p:sp>
      <p:sp>
        <p:nvSpPr>
          <p:cNvPr id="4" name="Title 3">
            <a:extLst>
              <a:ext uri="{FF2B5EF4-FFF2-40B4-BE49-F238E27FC236}">
                <a16:creationId xmlns:a16="http://schemas.microsoft.com/office/drawing/2014/main" id="{3B5919DD-133A-4376-A65D-D21EAFF92DFD}"/>
              </a:ext>
            </a:extLst>
          </p:cNvPr>
          <p:cNvSpPr>
            <a:spLocks noGrp="1"/>
          </p:cNvSpPr>
          <p:nvPr>
            <p:ph type="title"/>
          </p:nvPr>
        </p:nvSpPr>
        <p:spPr/>
        <p:txBody>
          <a:bodyPr tIns="91440" bIns="91440"/>
          <a:lstStyle/>
          <a:p>
            <a:pPr algn="ctr"/>
            <a:r>
              <a:rPr lang="en-US" sz="5400" dirty="0"/>
              <a:t>Metrological Study &amp; </a:t>
            </a:r>
            <a:br>
              <a:rPr lang="en-US" sz="5400" dirty="0"/>
            </a:br>
            <a:r>
              <a:rPr lang="en-US" sz="5400" dirty="0"/>
              <a:t>Rainfall Data Analysis</a:t>
            </a:r>
          </a:p>
        </p:txBody>
      </p:sp>
    </p:spTree>
    <p:extLst>
      <p:ext uri="{BB962C8B-B14F-4D97-AF65-F5344CB8AC3E}">
        <p14:creationId xmlns:p14="http://schemas.microsoft.com/office/powerpoint/2010/main" val="30531963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4000"/>
                                        <p:tgtEl>
                                          <p:spTgt spid="2">
                                            <p:txEl>
                                              <p:pRg st="0" end="0"/>
                                            </p:txEl>
                                          </p:spTgt>
                                        </p:tgtEl>
                                      </p:cBhvr>
                                    </p:animEffect>
                                  </p:childTnLst>
                                </p:cTn>
                              </p:par>
                            </p:childTnLst>
                          </p:cTn>
                        </p:par>
                        <p:par>
                          <p:cTn id="8" fill="hold">
                            <p:stCondLst>
                              <p:cond delay="40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4000"/>
                                        <p:tgtEl>
                                          <p:spTgt spid="2">
                                            <p:txEl>
                                              <p:pRg st="1" end="1"/>
                                            </p:txEl>
                                          </p:spTgt>
                                        </p:tgtEl>
                                      </p:cBhvr>
                                    </p:animEffect>
                                  </p:childTnLst>
                                </p:cTn>
                              </p:par>
                            </p:childTnLst>
                          </p:cTn>
                        </p:par>
                        <p:par>
                          <p:cTn id="12" fill="hold">
                            <p:stCondLst>
                              <p:cond delay="8000"/>
                            </p:stCondLst>
                            <p:childTnLst>
                              <p:par>
                                <p:cTn id="13" presetID="10"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4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41E6B3-64DE-4B6F-BBA3-07DE1401FC61}"/>
              </a:ext>
            </a:extLst>
          </p:cNvPr>
          <p:cNvSpPr>
            <a:spLocks noGrp="1"/>
          </p:cNvSpPr>
          <p:nvPr>
            <p:ph idx="1"/>
          </p:nvPr>
        </p:nvSpPr>
        <p:spPr>
          <a:xfrm>
            <a:off x="338364" y="2235798"/>
            <a:ext cx="5605236" cy="4195481"/>
          </a:xfrm>
        </p:spPr>
        <p:txBody>
          <a:bodyPr>
            <a:normAutofit/>
          </a:bodyPr>
          <a:lstStyle/>
          <a:p>
            <a:pPr marL="0" indent="0" algn="just">
              <a:buNone/>
            </a:pPr>
            <a:r>
              <a:rPr lang="en-US" sz="2400" b="1" u="sng" dirty="0"/>
              <a:t>Section Summary:</a:t>
            </a:r>
          </a:p>
          <a:p>
            <a:pPr marL="457200" indent="-457200" algn="just">
              <a:buFont typeface="+mj-lt"/>
              <a:buAutoNum type="arabicPeriod"/>
            </a:pPr>
            <a:r>
              <a:rPr lang="en-US" sz="2800" dirty="0">
                <a:solidFill>
                  <a:srgbClr val="FFDA3F"/>
                </a:solidFill>
              </a:rPr>
              <a:t>Analysis of the rainfall data for the stations close to the scheme under study &amp; selecting the appropriate distribution that achieves the lowest standard error</a:t>
            </a:r>
          </a:p>
          <a:p>
            <a:pPr marL="0" indent="0" algn="just">
              <a:buNone/>
            </a:pPr>
            <a:endParaRPr lang="en-US" sz="2400" dirty="0"/>
          </a:p>
        </p:txBody>
      </p:sp>
      <p:sp>
        <p:nvSpPr>
          <p:cNvPr id="3" name="Slide Number Placeholder 2">
            <a:extLst>
              <a:ext uri="{FF2B5EF4-FFF2-40B4-BE49-F238E27FC236}">
                <a16:creationId xmlns:a16="http://schemas.microsoft.com/office/drawing/2014/main" id="{F77F32D6-EE73-4035-9E74-BE4671E7BEF9}"/>
              </a:ext>
            </a:extLst>
          </p:cNvPr>
          <p:cNvSpPr>
            <a:spLocks noGrp="1"/>
          </p:cNvSpPr>
          <p:nvPr>
            <p:ph type="sldNum" sz="quarter" idx="12"/>
          </p:nvPr>
        </p:nvSpPr>
        <p:spPr/>
        <p:txBody>
          <a:bodyPr/>
          <a:lstStyle/>
          <a:p>
            <a:fld id="{D57F1E4F-1CFF-5643-939E-02111984F565}" type="slidenum">
              <a:rPr lang="en-US" smtClean="0"/>
              <a:t>13</a:t>
            </a:fld>
            <a:endParaRPr lang="en-US" dirty="0"/>
          </a:p>
        </p:txBody>
      </p:sp>
      <p:sp>
        <p:nvSpPr>
          <p:cNvPr id="4" name="Title 3">
            <a:extLst>
              <a:ext uri="{FF2B5EF4-FFF2-40B4-BE49-F238E27FC236}">
                <a16:creationId xmlns:a16="http://schemas.microsoft.com/office/drawing/2014/main" id="{3B5919DD-133A-4376-A65D-D21EAFF92DFD}"/>
              </a:ext>
            </a:extLst>
          </p:cNvPr>
          <p:cNvSpPr>
            <a:spLocks noGrp="1"/>
          </p:cNvSpPr>
          <p:nvPr>
            <p:ph type="title"/>
          </p:nvPr>
        </p:nvSpPr>
        <p:spPr/>
        <p:txBody>
          <a:bodyPr/>
          <a:lstStyle/>
          <a:p>
            <a:pPr algn="ctr"/>
            <a:r>
              <a:rPr lang="en-US" sz="5400" dirty="0"/>
              <a:t>Metrological Study &amp; </a:t>
            </a:r>
            <a:br>
              <a:rPr lang="en-US" sz="5400" dirty="0"/>
            </a:br>
            <a:r>
              <a:rPr lang="en-US" sz="5400" dirty="0"/>
              <a:t>Rainfall Data Analysis</a:t>
            </a:r>
          </a:p>
        </p:txBody>
      </p:sp>
      <p:pic>
        <p:nvPicPr>
          <p:cNvPr id="7" name="Picture 6">
            <a:extLst>
              <a:ext uri="{FF2B5EF4-FFF2-40B4-BE49-F238E27FC236}">
                <a16:creationId xmlns:a16="http://schemas.microsoft.com/office/drawing/2014/main" id="{888C55C4-D638-4B67-9594-10D552C6306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2559504"/>
            <a:ext cx="5731510" cy="2731770"/>
          </a:xfrm>
          <a:prstGeom prst="rect">
            <a:avLst/>
          </a:prstGeom>
          <a:noFill/>
          <a:ln>
            <a:noFill/>
          </a:ln>
        </p:spPr>
      </p:pic>
    </p:spTree>
    <p:extLst>
      <p:ext uri="{BB962C8B-B14F-4D97-AF65-F5344CB8AC3E}">
        <p14:creationId xmlns:p14="http://schemas.microsoft.com/office/powerpoint/2010/main" val="36064595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4000"/>
                                        <p:tgtEl>
                                          <p:spTgt spid="2">
                                            <p:txEl>
                                              <p:pRg st="0" end="0"/>
                                            </p:txEl>
                                          </p:spTgt>
                                        </p:tgtEl>
                                      </p:cBhvr>
                                    </p:animEffect>
                                  </p:childTnLst>
                                </p:cTn>
                              </p:par>
                            </p:childTnLst>
                          </p:cTn>
                        </p:par>
                        <p:par>
                          <p:cTn id="8" fill="hold">
                            <p:stCondLst>
                              <p:cond delay="40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4000"/>
                                        <p:tgtEl>
                                          <p:spTgt spid="2">
                                            <p:txEl>
                                              <p:pRg st="1" end="1"/>
                                            </p:txEl>
                                          </p:spTgt>
                                        </p:tgtEl>
                                      </p:cBhvr>
                                    </p:animEffect>
                                  </p:childTnLst>
                                </p:cTn>
                              </p:par>
                            </p:childTnLst>
                          </p:cTn>
                        </p:par>
                        <p:par>
                          <p:cTn id="12" fill="hold">
                            <p:stCondLst>
                              <p:cond delay="8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4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41E6B3-64DE-4B6F-BBA3-07DE1401FC61}"/>
              </a:ext>
            </a:extLst>
          </p:cNvPr>
          <p:cNvSpPr>
            <a:spLocks noGrp="1"/>
          </p:cNvSpPr>
          <p:nvPr>
            <p:ph idx="1"/>
          </p:nvPr>
        </p:nvSpPr>
        <p:spPr>
          <a:xfrm>
            <a:off x="345667" y="2235799"/>
            <a:ext cx="5776459" cy="4195481"/>
          </a:xfrm>
        </p:spPr>
        <p:txBody>
          <a:bodyPr>
            <a:normAutofit/>
          </a:bodyPr>
          <a:lstStyle/>
          <a:p>
            <a:pPr marL="0" indent="0" algn="just">
              <a:buNone/>
            </a:pPr>
            <a:r>
              <a:rPr lang="en-US" sz="2400" b="1" u="sng" dirty="0"/>
              <a:t>Section Summary:</a:t>
            </a:r>
          </a:p>
          <a:p>
            <a:pPr algn="just">
              <a:buFont typeface="+mj-lt"/>
              <a:buAutoNum type="arabicPeriod"/>
            </a:pPr>
            <a:r>
              <a:rPr lang="en-US" sz="1600" dirty="0"/>
              <a:t>Analysis of the rainfall data for the stations close to the scheme under study and selecting the appropriate distribution that achieves the lowest standard error</a:t>
            </a:r>
          </a:p>
          <a:p>
            <a:pPr marL="457200" indent="-457200" algn="just">
              <a:buFont typeface="+mj-lt"/>
              <a:buAutoNum type="arabicPeriod"/>
            </a:pPr>
            <a:r>
              <a:rPr lang="en-US" sz="2800" dirty="0">
                <a:solidFill>
                  <a:srgbClr val="FFDA3F"/>
                </a:solidFill>
              </a:rPr>
              <a:t>Determination of the values ​​of the design rain depth for the different return periods 2, 5, 10, 25, 50 &amp; 100 years</a:t>
            </a:r>
          </a:p>
          <a:p>
            <a:pPr algn="just"/>
            <a:endParaRPr lang="en-US" dirty="0">
              <a:solidFill>
                <a:srgbClr val="FFDA3F"/>
              </a:solidFill>
            </a:endParaRPr>
          </a:p>
        </p:txBody>
      </p:sp>
      <p:sp>
        <p:nvSpPr>
          <p:cNvPr id="3" name="Slide Number Placeholder 2">
            <a:extLst>
              <a:ext uri="{FF2B5EF4-FFF2-40B4-BE49-F238E27FC236}">
                <a16:creationId xmlns:a16="http://schemas.microsoft.com/office/drawing/2014/main" id="{F77F32D6-EE73-4035-9E74-BE4671E7BEF9}"/>
              </a:ext>
            </a:extLst>
          </p:cNvPr>
          <p:cNvSpPr>
            <a:spLocks noGrp="1"/>
          </p:cNvSpPr>
          <p:nvPr>
            <p:ph type="sldNum" sz="quarter" idx="12"/>
          </p:nvPr>
        </p:nvSpPr>
        <p:spPr/>
        <p:txBody>
          <a:bodyPr/>
          <a:lstStyle/>
          <a:p>
            <a:fld id="{D57F1E4F-1CFF-5643-939E-02111984F565}" type="slidenum">
              <a:rPr lang="en-US" smtClean="0"/>
              <a:t>14</a:t>
            </a:fld>
            <a:endParaRPr lang="en-US" dirty="0"/>
          </a:p>
        </p:txBody>
      </p:sp>
      <p:sp>
        <p:nvSpPr>
          <p:cNvPr id="4" name="Title 3">
            <a:extLst>
              <a:ext uri="{FF2B5EF4-FFF2-40B4-BE49-F238E27FC236}">
                <a16:creationId xmlns:a16="http://schemas.microsoft.com/office/drawing/2014/main" id="{3B5919DD-133A-4376-A65D-D21EAFF92DFD}"/>
              </a:ext>
            </a:extLst>
          </p:cNvPr>
          <p:cNvSpPr>
            <a:spLocks noGrp="1"/>
          </p:cNvSpPr>
          <p:nvPr>
            <p:ph type="title"/>
          </p:nvPr>
        </p:nvSpPr>
        <p:spPr/>
        <p:txBody>
          <a:bodyPr/>
          <a:lstStyle/>
          <a:p>
            <a:pPr algn="ctr"/>
            <a:r>
              <a:rPr lang="en-US" sz="5400" dirty="0"/>
              <a:t>Metrological Study &amp; </a:t>
            </a:r>
            <a:br>
              <a:rPr lang="en-US" sz="5400" dirty="0"/>
            </a:br>
            <a:r>
              <a:rPr lang="en-US" sz="5400" dirty="0"/>
              <a:t>Rainfall Data Analysis</a:t>
            </a:r>
          </a:p>
        </p:txBody>
      </p:sp>
      <p:pic>
        <p:nvPicPr>
          <p:cNvPr id="7" name="Picture 6">
            <a:extLst>
              <a:ext uri="{FF2B5EF4-FFF2-40B4-BE49-F238E27FC236}">
                <a16:creationId xmlns:a16="http://schemas.microsoft.com/office/drawing/2014/main" id="{BACA257B-DD37-4BF8-8D8E-0EA2D50A3F0A}"/>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300879" y="2317095"/>
            <a:ext cx="5252085" cy="3667125"/>
          </a:xfrm>
          <a:prstGeom prst="rect">
            <a:avLst/>
          </a:prstGeom>
          <a:noFill/>
          <a:ln w="190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850301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4000"/>
                                        <p:tgtEl>
                                          <p:spTgt spid="2">
                                            <p:txEl>
                                              <p:pRg st="2" end="2"/>
                                            </p:txEl>
                                          </p:spTgt>
                                        </p:tgtEl>
                                      </p:cBhvr>
                                    </p:animEffect>
                                  </p:childTnLst>
                                </p:cTn>
                              </p:par>
                            </p:childTnLst>
                          </p:cTn>
                        </p:par>
                        <p:par>
                          <p:cTn id="8" fill="hold">
                            <p:stCondLst>
                              <p:cond delay="4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4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1B6304-8ADF-4A4F-8B9E-10423DC808B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7518" y="4391823"/>
            <a:ext cx="5921375" cy="2039712"/>
          </a:xfrm>
          <a:prstGeom prst="rect">
            <a:avLst/>
          </a:prstGeom>
          <a:noFill/>
        </p:spPr>
      </p:pic>
      <p:sp>
        <p:nvSpPr>
          <p:cNvPr id="2" name="Content Placeholder 1">
            <a:extLst>
              <a:ext uri="{FF2B5EF4-FFF2-40B4-BE49-F238E27FC236}">
                <a16:creationId xmlns:a16="http://schemas.microsoft.com/office/drawing/2014/main" id="{5041E6B3-64DE-4B6F-BBA3-07DE1401FC61}"/>
              </a:ext>
            </a:extLst>
          </p:cNvPr>
          <p:cNvSpPr>
            <a:spLocks noGrp="1"/>
          </p:cNvSpPr>
          <p:nvPr>
            <p:ph idx="1"/>
          </p:nvPr>
        </p:nvSpPr>
        <p:spPr>
          <a:xfrm>
            <a:off x="343107" y="2235798"/>
            <a:ext cx="5422900" cy="4195481"/>
          </a:xfrm>
        </p:spPr>
        <p:txBody>
          <a:bodyPr>
            <a:normAutofit/>
          </a:bodyPr>
          <a:lstStyle/>
          <a:p>
            <a:pPr marL="0" indent="0" algn="just">
              <a:buNone/>
            </a:pPr>
            <a:r>
              <a:rPr lang="en-US" sz="2400" b="1" u="sng" dirty="0"/>
              <a:t>Section Summary:</a:t>
            </a:r>
          </a:p>
          <a:p>
            <a:pPr algn="just">
              <a:buFont typeface="+mj-lt"/>
              <a:buAutoNum type="arabicPeriod"/>
            </a:pPr>
            <a:r>
              <a:rPr lang="en-US" sz="1600" dirty="0"/>
              <a:t>Analysis of the rainfall data for the stations close to the scheme under study and selecting the appropriate distribution that achieves the lowest standard error</a:t>
            </a:r>
          </a:p>
          <a:p>
            <a:pPr algn="just">
              <a:buFont typeface="+mj-lt"/>
              <a:buAutoNum type="arabicPeriod"/>
            </a:pPr>
            <a:r>
              <a:rPr lang="en-US" sz="1600" dirty="0"/>
              <a:t>Determination of the values ​​of the design rain depth for the different return periods 2, 5, 10, 25, 50 and 100 years</a:t>
            </a:r>
          </a:p>
          <a:p>
            <a:pPr marL="457200" indent="-457200" algn="just">
              <a:buFont typeface="+mj-lt"/>
              <a:buAutoNum type="arabicPeriod"/>
            </a:pPr>
            <a:r>
              <a:rPr lang="en-US" sz="2800" dirty="0">
                <a:solidFill>
                  <a:srgbClr val="FFDA3F"/>
                </a:solidFill>
              </a:rPr>
              <a:t>Conclusion of the intensity, depths, frequency curve (IDF) used in the design of drainage networks proposed in the scheme under study.</a:t>
            </a:r>
          </a:p>
        </p:txBody>
      </p:sp>
      <p:sp>
        <p:nvSpPr>
          <p:cNvPr id="3" name="Slide Number Placeholder 2">
            <a:extLst>
              <a:ext uri="{FF2B5EF4-FFF2-40B4-BE49-F238E27FC236}">
                <a16:creationId xmlns:a16="http://schemas.microsoft.com/office/drawing/2014/main" id="{F77F32D6-EE73-4035-9E74-BE4671E7BEF9}"/>
              </a:ext>
            </a:extLst>
          </p:cNvPr>
          <p:cNvSpPr>
            <a:spLocks noGrp="1"/>
          </p:cNvSpPr>
          <p:nvPr>
            <p:ph type="sldNum" sz="quarter" idx="12"/>
          </p:nvPr>
        </p:nvSpPr>
        <p:spPr/>
        <p:txBody>
          <a:bodyPr/>
          <a:lstStyle/>
          <a:p>
            <a:fld id="{D57F1E4F-1CFF-5643-939E-02111984F565}" type="slidenum">
              <a:rPr lang="en-US" smtClean="0"/>
              <a:t>15</a:t>
            </a:fld>
            <a:endParaRPr lang="en-US" dirty="0"/>
          </a:p>
        </p:txBody>
      </p:sp>
      <p:sp>
        <p:nvSpPr>
          <p:cNvPr id="4" name="Title 3">
            <a:extLst>
              <a:ext uri="{FF2B5EF4-FFF2-40B4-BE49-F238E27FC236}">
                <a16:creationId xmlns:a16="http://schemas.microsoft.com/office/drawing/2014/main" id="{3B5919DD-133A-4376-A65D-D21EAFF92DFD}"/>
              </a:ext>
            </a:extLst>
          </p:cNvPr>
          <p:cNvSpPr>
            <a:spLocks noGrp="1"/>
          </p:cNvSpPr>
          <p:nvPr>
            <p:ph type="title"/>
          </p:nvPr>
        </p:nvSpPr>
        <p:spPr/>
        <p:txBody>
          <a:bodyPr/>
          <a:lstStyle/>
          <a:p>
            <a:pPr algn="ctr"/>
            <a:r>
              <a:rPr lang="en-US" sz="5400" dirty="0"/>
              <a:t>Metrological Study &amp; </a:t>
            </a:r>
            <a:br>
              <a:rPr lang="en-US" sz="5400" dirty="0"/>
            </a:br>
            <a:r>
              <a:rPr lang="en-US" sz="5400" dirty="0"/>
              <a:t>Rainfall Data Analysis</a:t>
            </a:r>
          </a:p>
        </p:txBody>
      </p:sp>
      <p:pic>
        <p:nvPicPr>
          <p:cNvPr id="7" name="Picture 6">
            <a:extLst>
              <a:ext uri="{FF2B5EF4-FFF2-40B4-BE49-F238E27FC236}">
                <a16:creationId xmlns:a16="http://schemas.microsoft.com/office/drawing/2014/main" id="{A77B3700-F40E-48F3-8A23-76495A237AF2}"/>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6189818" y="2131294"/>
            <a:ext cx="5422900" cy="2166385"/>
          </a:xfrm>
          <a:prstGeom prst="rect">
            <a:avLst/>
          </a:prstGeom>
          <a:noFill/>
          <a:ln>
            <a:solidFill>
              <a:schemeClr val="accent1">
                <a:lumMod val="75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67205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4000"/>
                                        <p:tgtEl>
                                          <p:spTgt spid="2">
                                            <p:txEl>
                                              <p:pRg st="3" end="3"/>
                                            </p:txEl>
                                          </p:spTgt>
                                        </p:tgtEl>
                                      </p:cBhvr>
                                    </p:animEffect>
                                  </p:childTnLst>
                                </p:cTn>
                              </p:par>
                            </p:childTnLst>
                          </p:cTn>
                        </p:par>
                        <p:par>
                          <p:cTn id="8" fill="hold">
                            <p:stCondLst>
                              <p:cond delay="4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4000"/>
                                        <p:tgtEl>
                                          <p:spTgt spid="7"/>
                                        </p:tgtEl>
                                      </p:cBhvr>
                                    </p:animEffect>
                                  </p:childTnLst>
                                </p:cTn>
                              </p:par>
                            </p:childTnLst>
                          </p:cTn>
                        </p:par>
                        <p:par>
                          <p:cTn id="12" fill="hold">
                            <p:stCondLst>
                              <p:cond delay="8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4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41E6B3-64DE-4B6F-BBA3-07DE1401FC61}"/>
              </a:ext>
            </a:extLst>
          </p:cNvPr>
          <p:cNvSpPr>
            <a:spLocks noGrp="1"/>
          </p:cNvSpPr>
          <p:nvPr>
            <p:ph idx="1"/>
          </p:nvPr>
        </p:nvSpPr>
        <p:spPr>
          <a:xfrm>
            <a:off x="359954" y="1679086"/>
            <a:ext cx="6079713" cy="4930882"/>
          </a:xfrm>
        </p:spPr>
        <p:txBody>
          <a:bodyPr>
            <a:noAutofit/>
          </a:bodyPr>
          <a:lstStyle/>
          <a:p>
            <a:pPr marL="0" indent="0">
              <a:buNone/>
            </a:pPr>
            <a:r>
              <a:rPr lang="en-US" sz="2600" b="1" u="sng" dirty="0">
                <a:solidFill>
                  <a:srgbClr val="FFDA3F"/>
                </a:solidFill>
              </a:rPr>
              <a:t>Method:</a:t>
            </a:r>
            <a:r>
              <a:rPr lang="en-US" sz="2600" b="1" dirty="0">
                <a:solidFill>
                  <a:srgbClr val="FFDA3F"/>
                </a:solidFill>
              </a:rPr>
              <a:t> </a:t>
            </a:r>
            <a:r>
              <a:rPr lang="en-US" sz="2600" dirty="0"/>
              <a:t>Collection &amp; analysis of topographic, morphological maps &amp; digital elevation models. </a:t>
            </a:r>
          </a:p>
          <a:p>
            <a:pPr marL="0" indent="0">
              <a:buNone/>
            </a:pPr>
            <a:r>
              <a:rPr lang="en-US" sz="2600" b="1" u="sng" dirty="0">
                <a:solidFill>
                  <a:srgbClr val="FFDA3F"/>
                </a:solidFill>
              </a:rPr>
              <a:t>Technology:</a:t>
            </a:r>
            <a:r>
              <a:rPr lang="en-US" sz="2600" b="1" dirty="0">
                <a:solidFill>
                  <a:srgbClr val="FFDA3F"/>
                </a:solidFill>
              </a:rPr>
              <a:t> </a:t>
            </a:r>
            <a:r>
              <a:rPr lang="en-US" sz="2600" dirty="0"/>
              <a:t>Geographic information systems (GIS) and satellite images.</a:t>
            </a:r>
          </a:p>
          <a:p>
            <a:pPr marL="0" indent="0">
              <a:buNone/>
            </a:pPr>
            <a:r>
              <a:rPr lang="en-US" sz="2600" b="1" u="sng" dirty="0">
                <a:solidFill>
                  <a:srgbClr val="FFDA3F"/>
                </a:solidFill>
              </a:rPr>
              <a:t>Qualitative &amp; Quantitative Analyses:</a:t>
            </a:r>
            <a:r>
              <a:rPr lang="en-US" sz="2600" b="1" dirty="0">
                <a:solidFill>
                  <a:srgbClr val="FFDA3F"/>
                </a:solidFill>
              </a:rPr>
              <a:t> </a:t>
            </a:r>
          </a:p>
          <a:p>
            <a:pPr>
              <a:buFont typeface="Wingdings" panose="05000000000000000000" pitchFamily="2" charset="2"/>
              <a:buChar char="Ø"/>
            </a:pPr>
            <a:r>
              <a:rPr lang="en-US" sz="2600" dirty="0"/>
              <a:t>Nature of the earth's surface, slopes &amp; deviations</a:t>
            </a:r>
          </a:p>
          <a:p>
            <a:pPr>
              <a:buFont typeface="Wingdings" panose="05000000000000000000" pitchFamily="2" charset="2"/>
              <a:buChar char="Ø"/>
            </a:pPr>
            <a:r>
              <a:rPr lang="en-US" sz="2600" dirty="0"/>
              <a:t>Nature of </a:t>
            </a:r>
            <a:r>
              <a:rPr lang="en-US" sz="2600" dirty="0" err="1"/>
              <a:t>Wadi</a:t>
            </a:r>
            <a:r>
              <a:rPr lang="en-US" sz="2600" dirty="0"/>
              <a:t> drainage basin, topographic average slope, highest &amp; lowest level, &amp; longest path.</a:t>
            </a:r>
          </a:p>
        </p:txBody>
      </p:sp>
      <p:sp>
        <p:nvSpPr>
          <p:cNvPr id="3" name="Slide Number Placeholder 2">
            <a:extLst>
              <a:ext uri="{FF2B5EF4-FFF2-40B4-BE49-F238E27FC236}">
                <a16:creationId xmlns:a16="http://schemas.microsoft.com/office/drawing/2014/main" id="{F77F32D6-EE73-4035-9E74-BE4671E7BEF9}"/>
              </a:ext>
            </a:extLst>
          </p:cNvPr>
          <p:cNvSpPr>
            <a:spLocks noGrp="1"/>
          </p:cNvSpPr>
          <p:nvPr>
            <p:ph type="sldNum" sz="quarter" idx="12"/>
          </p:nvPr>
        </p:nvSpPr>
        <p:spPr/>
        <p:txBody>
          <a:bodyPr/>
          <a:lstStyle/>
          <a:p>
            <a:fld id="{D57F1E4F-1CFF-5643-939E-02111984F565}" type="slidenum">
              <a:rPr lang="en-US" smtClean="0"/>
              <a:t>16</a:t>
            </a:fld>
            <a:endParaRPr lang="en-US" dirty="0"/>
          </a:p>
        </p:txBody>
      </p:sp>
      <p:sp>
        <p:nvSpPr>
          <p:cNvPr id="4" name="Title 3">
            <a:extLst>
              <a:ext uri="{FF2B5EF4-FFF2-40B4-BE49-F238E27FC236}">
                <a16:creationId xmlns:a16="http://schemas.microsoft.com/office/drawing/2014/main" id="{3B5919DD-133A-4376-A65D-D21EAFF92DFD}"/>
              </a:ext>
            </a:extLst>
          </p:cNvPr>
          <p:cNvSpPr>
            <a:spLocks noGrp="1"/>
          </p:cNvSpPr>
          <p:nvPr>
            <p:ph type="title"/>
          </p:nvPr>
        </p:nvSpPr>
        <p:spPr/>
        <p:txBody>
          <a:bodyPr/>
          <a:lstStyle/>
          <a:p>
            <a:pPr algn="ctr"/>
            <a:r>
              <a:rPr lang="en-US" sz="5400" dirty="0"/>
              <a:t>Morphological Study</a:t>
            </a:r>
          </a:p>
        </p:txBody>
      </p:sp>
      <p:pic>
        <p:nvPicPr>
          <p:cNvPr id="6" name="Picture 5">
            <a:extLst>
              <a:ext uri="{FF2B5EF4-FFF2-40B4-BE49-F238E27FC236}">
                <a16:creationId xmlns:a16="http://schemas.microsoft.com/office/drawing/2014/main" id="{9B10777B-C4E6-4FC8-8E3F-AA55BC1312F6}"/>
              </a:ext>
            </a:extLst>
          </p:cNvPr>
          <p:cNvPicPr>
            <a:picLocks noChangeAspect="1"/>
          </p:cNvPicPr>
          <p:nvPr/>
        </p:nvPicPr>
        <p:blipFill>
          <a:blip r:embed="rId3"/>
          <a:stretch>
            <a:fillRect/>
          </a:stretch>
        </p:blipFill>
        <p:spPr>
          <a:xfrm>
            <a:off x="6439667" y="2407166"/>
            <a:ext cx="5392378" cy="3474721"/>
          </a:xfrm>
          <a:prstGeom prst="rect">
            <a:avLst/>
          </a:prstGeom>
        </p:spPr>
      </p:pic>
    </p:spTree>
    <p:extLst>
      <p:ext uri="{BB962C8B-B14F-4D97-AF65-F5344CB8AC3E}">
        <p14:creationId xmlns:p14="http://schemas.microsoft.com/office/powerpoint/2010/main" val="24253563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7000"/>
                                        <p:tgtEl>
                                          <p:spTgt spid="2">
                                            <p:txEl>
                                              <p:pRg st="0" end="0"/>
                                            </p:txEl>
                                          </p:spTgt>
                                        </p:tgtEl>
                                      </p:cBhvr>
                                    </p:animEffect>
                                  </p:childTnLst>
                                </p:cTn>
                              </p:par>
                            </p:childTnLst>
                          </p:cTn>
                        </p:par>
                        <p:par>
                          <p:cTn id="8" fill="hold">
                            <p:stCondLst>
                              <p:cond delay="70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7000"/>
                                        <p:tgtEl>
                                          <p:spTgt spid="2">
                                            <p:txEl>
                                              <p:pRg st="1" end="1"/>
                                            </p:txEl>
                                          </p:spTgt>
                                        </p:tgtEl>
                                      </p:cBhvr>
                                    </p:animEffect>
                                  </p:childTnLst>
                                </p:cTn>
                              </p:par>
                            </p:childTnLst>
                          </p:cTn>
                        </p:par>
                        <p:par>
                          <p:cTn id="12" fill="hold">
                            <p:stCondLst>
                              <p:cond delay="14000"/>
                            </p:stCondLst>
                            <p:childTnLst>
                              <p:par>
                                <p:cTn id="13" presetID="10"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7000"/>
                                        <p:tgtEl>
                                          <p:spTgt spid="2">
                                            <p:txEl>
                                              <p:pRg st="2" end="2"/>
                                            </p:txEl>
                                          </p:spTgt>
                                        </p:tgtEl>
                                      </p:cBhvr>
                                    </p:animEffect>
                                  </p:childTnLst>
                                </p:cTn>
                              </p:par>
                            </p:childTnLst>
                          </p:cTn>
                        </p:par>
                        <p:par>
                          <p:cTn id="16" fill="hold">
                            <p:stCondLst>
                              <p:cond delay="21000"/>
                            </p:stCondLst>
                            <p:childTnLst>
                              <p:par>
                                <p:cTn id="17" presetID="10" presetClass="entr" presetSubtype="0" fill="hold" grpId="0"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7000"/>
                                        <p:tgtEl>
                                          <p:spTgt spid="2">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7000"/>
                                        <p:tgtEl>
                                          <p:spTgt spid="2">
                                            <p:txEl>
                                              <p:pRg st="4" end="4"/>
                                            </p:txEl>
                                          </p:spTgt>
                                        </p:tgtEl>
                                      </p:cBhvr>
                                    </p:animEffect>
                                  </p:childTnLst>
                                </p:cTn>
                              </p:par>
                            </p:childTnLst>
                          </p:cTn>
                        </p:par>
                        <p:par>
                          <p:cTn id="25" fill="hold">
                            <p:stCondLst>
                              <p:cond delay="70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4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41E6B3-64DE-4B6F-BBA3-07DE1401FC61}"/>
              </a:ext>
            </a:extLst>
          </p:cNvPr>
          <p:cNvSpPr>
            <a:spLocks noGrp="1"/>
          </p:cNvSpPr>
          <p:nvPr>
            <p:ph idx="1"/>
          </p:nvPr>
        </p:nvSpPr>
        <p:spPr>
          <a:xfrm>
            <a:off x="6096000" y="2052918"/>
            <a:ext cx="5257937" cy="4195481"/>
          </a:xfrm>
        </p:spPr>
        <p:txBody>
          <a:bodyPr>
            <a:normAutofit/>
          </a:bodyPr>
          <a:lstStyle/>
          <a:p>
            <a:pPr marL="0" indent="0" algn="just">
              <a:buNone/>
            </a:pPr>
            <a:r>
              <a:rPr lang="en-US" sz="2400" b="1" u="sng" dirty="0"/>
              <a:t>Section Summary:</a:t>
            </a:r>
          </a:p>
          <a:p>
            <a:pPr marL="457200" indent="-457200" algn="just">
              <a:buFont typeface="+mj-lt"/>
              <a:buAutoNum type="arabicPeriod"/>
            </a:pPr>
            <a:r>
              <a:rPr lang="en-US" sz="2800" dirty="0">
                <a:solidFill>
                  <a:srgbClr val="FFDA3F"/>
                </a:solidFill>
              </a:rPr>
              <a:t>Drainage basins and waterways affecting the planned scheme derived from Watershed Modeling System (WMS) or its equivalent</a:t>
            </a:r>
          </a:p>
        </p:txBody>
      </p:sp>
      <p:sp>
        <p:nvSpPr>
          <p:cNvPr id="3" name="Slide Number Placeholder 2">
            <a:extLst>
              <a:ext uri="{FF2B5EF4-FFF2-40B4-BE49-F238E27FC236}">
                <a16:creationId xmlns:a16="http://schemas.microsoft.com/office/drawing/2014/main" id="{F77F32D6-EE73-4035-9E74-BE4671E7BEF9}"/>
              </a:ext>
            </a:extLst>
          </p:cNvPr>
          <p:cNvSpPr>
            <a:spLocks noGrp="1"/>
          </p:cNvSpPr>
          <p:nvPr>
            <p:ph type="sldNum" sz="quarter" idx="12"/>
          </p:nvPr>
        </p:nvSpPr>
        <p:spPr/>
        <p:txBody>
          <a:bodyPr/>
          <a:lstStyle/>
          <a:p>
            <a:fld id="{D57F1E4F-1CFF-5643-939E-02111984F565}" type="slidenum">
              <a:rPr lang="en-US" smtClean="0"/>
              <a:t>17</a:t>
            </a:fld>
            <a:endParaRPr lang="en-US" dirty="0"/>
          </a:p>
        </p:txBody>
      </p:sp>
      <p:sp>
        <p:nvSpPr>
          <p:cNvPr id="4" name="Title 3">
            <a:extLst>
              <a:ext uri="{FF2B5EF4-FFF2-40B4-BE49-F238E27FC236}">
                <a16:creationId xmlns:a16="http://schemas.microsoft.com/office/drawing/2014/main" id="{3B5919DD-133A-4376-A65D-D21EAFF92DFD}"/>
              </a:ext>
            </a:extLst>
          </p:cNvPr>
          <p:cNvSpPr>
            <a:spLocks noGrp="1"/>
          </p:cNvSpPr>
          <p:nvPr>
            <p:ph type="title"/>
          </p:nvPr>
        </p:nvSpPr>
        <p:spPr/>
        <p:txBody>
          <a:bodyPr/>
          <a:lstStyle/>
          <a:p>
            <a:pPr algn="ctr"/>
            <a:r>
              <a:rPr lang="en-US" sz="5400" dirty="0"/>
              <a:t>Morphological Study</a:t>
            </a:r>
          </a:p>
        </p:txBody>
      </p:sp>
      <p:pic>
        <p:nvPicPr>
          <p:cNvPr id="6" name="Picture 5">
            <a:extLst>
              <a:ext uri="{FF2B5EF4-FFF2-40B4-BE49-F238E27FC236}">
                <a16:creationId xmlns:a16="http://schemas.microsoft.com/office/drawing/2014/main" id="{F6D5C23A-9F38-41D2-95B4-748F73CE31EB}"/>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76507" y="2023988"/>
            <a:ext cx="5580155" cy="3378926"/>
          </a:xfrm>
          <a:prstGeom prst="rect">
            <a:avLst/>
          </a:prstGeom>
          <a:noFill/>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713987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4000"/>
                                        <p:tgtEl>
                                          <p:spTgt spid="2">
                                            <p:txEl>
                                              <p:pRg st="0" end="0"/>
                                            </p:txEl>
                                          </p:spTgt>
                                        </p:tgtEl>
                                      </p:cBhvr>
                                    </p:animEffect>
                                  </p:childTnLst>
                                </p:cTn>
                              </p:par>
                            </p:childTnLst>
                          </p:cTn>
                        </p:par>
                        <p:par>
                          <p:cTn id="8" fill="hold">
                            <p:stCondLst>
                              <p:cond delay="40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4000"/>
                                        <p:tgtEl>
                                          <p:spTgt spid="2">
                                            <p:txEl>
                                              <p:pRg st="1" end="1"/>
                                            </p:txEl>
                                          </p:spTgt>
                                        </p:tgtEl>
                                      </p:cBhvr>
                                    </p:animEffect>
                                  </p:childTnLst>
                                </p:cTn>
                              </p:par>
                            </p:childTnLst>
                          </p:cTn>
                        </p:par>
                        <p:par>
                          <p:cTn id="12" fill="hold">
                            <p:stCondLst>
                              <p:cond delay="8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4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41E6B3-64DE-4B6F-BBA3-07DE1401FC61}"/>
              </a:ext>
            </a:extLst>
          </p:cNvPr>
          <p:cNvSpPr>
            <a:spLocks noGrp="1"/>
          </p:cNvSpPr>
          <p:nvPr>
            <p:ph idx="1"/>
          </p:nvPr>
        </p:nvSpPr>
        <p:spPr>
          <a:xfrm>
            <a:off x="6096000" y="2052918"/>
            <a:ext cx="5405983" cy="4195481"/>
          </a:xfrm>
        </p:spPr>
        <p:txBody>
          <a:bodyPr>
            <a:normAutofit/>
          </a:bodyPr>
          <a:lstStyle/>
          <a:p>
            <a:pPr marL="0" indent="0" algn="just">
              <a:buNone/>
            </a:pPr>
            <a:r>
              <a:rPr lang="en-US" sz="2400" b="1" u="sng" dirty="0"/>
              <a:t>Section Summary:</a:t>
            </a:r>
          </a:p>
          <a:p>
            <a:pPr>
              <a:buFont typeface="+mj-lt"/>
              <a:buAutoNum type="arabicPeriod"/>
            </a:pPr>
            <a:r>
              <a:rPr lang="en-US" sz="1600" dirty="0"/>
              <a:t>Drainage basins and waterways affecting the planned scheme derived from Watershed Modeling System (WMS) or its equivalent;</a:t>
            </a:r>
          </a:p>
          <a:p>
            <a:pPr marL="457200" indent="-457200">
              <a:buFont typeface="+mj-lt"/>
              <a:buAutoNum type="arabicPeriod"/>
            </a:pPr>
            <a:r>
              <a:rPr lang="en-US" sz="2800" dirty="0">
                <a:solidFill>
                  <a:srgbClr val="FFDA3F"/>
                </a:solidFill>
              </a:rPr>
              <a:t>Manual verification of the results from the WMS of all drainage basins affecting the scheme.</a:t>
            </a:r>
          </a:p>
        </p:txBody>
      </p:sp>
      <p:sp>
        <p:nvSpPr>
          <p:cNvPr id="3" name="Slide Number Placeholder 2">
            <a:extLst>
              <a:ext uri="{FF2B5EF4-FFF2-40B4-BE49-F238E27FC236}">
                <a16:creationId xmlns:a16="http://schemas.microsoft.com/office/drawing/2014/main" id="{F77F32D6-EE73-4035-9E74-BE4671E7BEF9}"/>
              </a:ext>
            </a:extLst>
          </p:cNvPr>
          <p:cNvSpPr>
            <a:spLocks noGrp="1"/>
          </p:cNvSpPr>
          <p:nvPr>
            <p:ph type="sldNum" sz="quarter" idx="12"/>
          </p:nvPr>
        </p:nvSpPr>
        <p:spPr/>
        <p:txBody>
          <a:bodyPr/>
          <a:lstStyle/>
          <a:p>
            <a:fld id="{D57F1E4F-1CFF-5643-939E-02111984F565}" type="slidenum">
              <a:rPr lang="en-US" smtClean="0"/>
              <a:t>18</a:t>
            </a:fld>
            <a:endParaRPr lang="en-US" dirty="0"/>
          </a:p>
        </p:txBody>
      </p:sp>
      <p:sp>
        <p:nvSpPr>
          <p:cNvPr id="4" name="Title 3">
            <a:extLst>
              <a:ext uri="{FF2B5EF4-FFF2-40B4-BE49-F238E27FC236}">
                <a16:creationId xmlns:a16="http://schemas.microsoft.com/office/drawing/2014/main" id="{3B5919DD-133A-4376-A65D-D21EAFF92DFD}"/>
              </a:ext>
            </a:extLst>
          </p:cNvPr>
          <p:cNvSpPr>
            <a:spLocks noGrp="1"/>
          </p:cNvSpPr>
          <p:nvPr>
            <p:ph type="title"/>
          </p:nvPr>
        </p:nvSpPr>
        <p:spPr/>
        <p:txBody>
          <a:bodyPr/>
          <a:lstStyle/>
          <a:p>
            <a:pPr algn="ctr"/>
            <a:r>
              <a:rPr lang="en-US" sz="5400" dirty="0"/>
              <a:t>Morphological Study</a:t>
            </a:r>
          </a:p>
        </p:txBody>
      </p:sp>
      <p:pic>
        <p:nvPicPr>
          <p:cNvPr id="6" name="Picture 5">
            <a:extLst>
              <a:ext uri="{FF2B5EF4-FFF2-40B4-BE49-F238E27FC236}">
                <a16:creationId xmlns:a16="http://schemas.microsoft.com/office/drawing/2014/main" id="{7314C199-60F9-419E-B1F4-EE8399110248}"/>
              </a:ext>
            </a:extLst>
          </p:cNvPr>
          <p:cNvPicPr>
            <a:picLocks noChangeAspect="1"/>
          </p:cNvPicPr>
          <p:nvPr/>
        </p:nvPicPr>
        <p:blipFill>
          <a:blip r:embed="rId2"/>
          <a:stretch>
            <a:fillRect/>
          </a:stretch>
        </p:blipFill>
        <p:spPr>
          <a:xfrm>
            <a:off x="487131" y="1197962"/>
            <a:ext cx="5358370" cy="3787686"/>
          </a:xfrm>
          <a:prstGeom prst="rect">
            <a:avLst/>
          </a:prstGeom>
        </p:spPr>
      </p:pic>
      <p:pic>
        <p:nvPicPr>
          <p:cNvPr id="8" name="Picture 7">
            <a:extLst>
              <a:ext uri="{FF2B5EF4-FFF2-40B4-BE49-F238E27FC236}">
                <a16:creationId xmlns:a16="http://schemas.microsoft.com/office/drawing/2014/main" id="{08F43F07-651E-46A6-81F6-CED7550D4E1D}"/>
              </a:ext>
            </a:extLst>
          </p:cNvPr>
          <p:cNvPicPr>
            <a:picLocks noChangeAspect="1"/>
          </p:cNvPicPr>
          <p:nvPr/>
        </p:nvPicPr>
        <p:blipFill>
          <a:blip r:embed="rId3"/>
          <a:stretch>
            <a:fillRect/>
          </a:stretch>
        </p:blipFill>
        <p:spPr>
          <a:xfrm>
            <a:off x="487131" y="3657600"/>
            <a:ext cx="5358370" cy="2964631"/>
          </a:xfrm>
          <a:prstGeom prst="rect">
            <a:avLst/>
          </a:prstGeom>
        </p:spPr>
      </p:pic>
    </p:spTree>
    <p:extLst>
      <p:ext uri="{BB962C8B-B14F-4D97-AF65-F5344CB8AC3E}">
        <p14:creationId xmlns:p14="http://schemas.microsoft.com/office/powerpoint/2010/main" val="38034803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4000"/>
                                        <p:tgtEl>
                                          <p:spTgt spid="2">
                                            <p:txEl>
                                              <p:pRg st="2" end="2"/>
                                            </p:txEl>
                                          </p:spTgt>
                                        </p:tgtEl>
                                      </p:cBhvr>
                                    </p:animEffect>
                                  </p:childTnLst>
                                </p:cTn>
                              </p:par>
                            </p:childTnLst>
                          </p:cTn>
                        </p:par>
                        <p:par>
                          <p:cTn id="8" fill="hold">
                            <p:stCondLst>
                              <p:cond delay="4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6000"/>
                            </p:stCondLst>
                            <p:childTnLst>
                              <p:par>
                                <p:cTn id="13" presetID="10" presetClass="entr" presetSubtype="0" fill="hold" nodeType="afterEffect">
                                  <p:stCondLst>
                                    <p:cond delay="2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4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41E6B3-64DE-4B6F-BBA3-07DE1401FC61}"/>
              </a:ext>
            </a:extLst>
          </p:cNvPr>
          <p:cNvSpPr>
            <a:spLocks noGrp="1"/>
          </p:cNvSpPr>
          <p:nvPr>
            <p:ph idx="1"/>
          </p:nvPr>
        </p:nvSpPr>
        <p:spPr>
          <a:xfrm>
            <a:off x="6096000" y="2052918"/>
            <a:ext cx="5405983" cy="4195481"/>
          </a:xfrm>
        </p:spPr>
        <p:txBody>
          <a:bodyPr>
            <a:normAutofit/>
          </a:bodyPr>
          <a:lstStyle/>
          <a:p>
            <a:pPr marL="0" indent="0" algn="just">
              <a:buNone/>
            </a:pPr>
            <a:r>
              <a:rPr lang="en-US" sz="2400" b="1" u="sng" dirty="0"/>
              <a:t>Section Summary:</a:t>
            </a:r>
          </a:p>
          <a:p>
            <a:pPr>
              <a:buFont typeface="+mj-lt"/>
              <a:buAutoNum type="arabicPeriod"/>
            </a:pPr>
            <a:r>
              <a:rPr lang="en-US" sz="1600" dirty="0"/>
              <a:t>Drainage basins and waterways affecting the planned scheme derived from Watershed Modeling System (WMS) or its equivalent;</a:t>
            </a:r>
          </a:p>
          <a:p>
            <a:pPr>
              <a:buFont typeface="+mj-lt"/>
              <a:buAutoNum type="arabicPeriod"/>
            </a:pPr>
            <a:r>
              <a:rPr lang="en-US" sz="1600" dirty="0"/>
              <a:t>Manual verification of the results from the WMS of all drainage basins affecting the scheme.</a:t>
            </a:r>
          </a:p>
          <a:p>
            <a:pPr marL="457200" indent="-457200">
              <a:buFont typeface="+mj-lt"/>
              <a:buAutoNum type="arabicPeriod"/>
            </a:pPr>
            <a:r>
              <a:rPr lang="en-US" sz="2800" dirty="0">
                <a:solidFill>
                  <a:srgbClr val="FFDA3F"/>
                </a:solidFill>
              </a:rPr>
              <a:t>The conclusion of all morphological characteristics affecting the scheme under study area of ​​the collection basin.</a:t>
            </a:r>
          </a:p>
        </p:txBody>
      </p:sp>
      <p:sp>
        <p:nvSpPr>
          <p:cNvPr id="3" name="Slide Number Placeholder 2">
            <a:extLst>
              <a:ext uri="{FF2B5EF4-FFF2-40B4-BE49-F238E27FC236}">
                <a16:creationId xmlns:a16="http://schemas.microsoft.com/office/drawing/2014/main" id="{F77F32D6-EE73-4035-9E74-BE4671E7BEF9}"/>
              </a:ext>
            </a:extLst>
          </p:cNvPr>
          <p:cNvSpPr>
            <a:spLocks noGrp="1"/>
          </p:cNvSpPr>
          <p:nvPr>
            <p:ph type="sldNum" sz="quarter" idx="12"/>
          </p:nvPr>
        </p:nvSpPr>
        <p:spPr/>
        <p:txBody>
          <a:bodyPr/>
          <a:lstStyle/>
          <a:p>
            <a:fld id="{D57F1E4F-1CFF-5643-939E-02111984F565}" type="slidenum">
              <a:rPr lang="en-US" smtClean="0"/>
              <a:t>19</a:t>
            </a:fld>
            <a:endParaRPr lang="en-US" dirty="0"/>
          </a:p>
        </p:txBody>
      </p:sp>
      <p:sp>
        <p:nvSpPr>
          <p:cNvPr id="4" name="Title 3">
            <a:extLst>
              <a:ext uri="{FF2B5EF4-FFF2-40B4-BE49-F238E27FC236}">
                <a16:creationId xmlns:a16="http://schemas.microsoft.com/office/drawing/2014/main" id="{3B5919DD-133A-4376-A65D-D21EAFF92DFD}"/>
              </a:ext>
            </a:extLst>
          </p:cNvPr>
          <p:cNvSpPr>
            <a:spLocks noGrp="1"/>
          </p:cNvSpPr>
          <p:nvPr>
            <p:ph type="title"/>
          </p:nvPr>
        </p:nvSpPr>
        <p:spPr/>
        <p:txBody>
          <a:bodyPr/>
          <a:lstStyle/>
          <a:p>
            <a:pPr algn="ctr"/>
            <a:r>
              <a:rPr lang="en-US" sz="5400" dirty="0"/>
              <a:t>Morphological Study</a:t>
            </a:r>
          </a:p>
        </p:txBody>
      </p:sp>
      <p:pic>
        <p:nvPicPr>
          <p:cNvPr id="5" name="Picture 4">
            <a:extLst>
              <a:ext uri="{FF2B5EF4-FFF2-40B4-BE49-F238E27FC236}">
                <a16:creationId xmlns:a16="http://schemas.microsoft.com/office/drawing/2014/main" id="{66FB3089-50DB-4BE9-BA88-771A5240DA86}"/>
              </a:ext>
            </a:extLst>
          </p:cNvPr>
          <p:cNvPicPr>
            <a:picLocks noChangeAspect="1"/>
          </p:cNvPicPr>
          <p:nvPr/>
        </p:nvPicPr>
        <p:blipFill>
          <a:blip r:embed="rId2"/>
          <a:stretch>
            <a:fillRect/>
          </a:stretch>
        </p:blipFill>
        <p:spPr>
          <a:xfrm>
            <a:off x="380773" y="1883101"/>
            <a:ext cx="5559516" cy="3929871"/>
          </a:xfrm>
          <a:prstGeom prst="rect">
            <a:avLst/>
          </a:prstGeom>
        </p:spPr>
      </p:pic>
      <p:sp>
        <p:nvSpPr>
          <p:cNvPr id="6" name="Rectangle 5">
            <a:extLst>
              <a:ext uri="{FF2B5EF4-FFF2-40B4-BE49-F238E27FC236}">
                <a16:creationId xmlns:a16="http://schemas.microsoft.com/office/drawing/2014/main" id="{0E8A93EB-CEF6-4DA3-831A-3A42EE852562}"/>
              </a:ext>
            </a:extLst>
          </p:cNvPr>
          <p:cNvSpPr/>
          <p:nvPr/>
        </p:nvSpPr>
        <p:spPr>
          <a:xfrm>
            <a:off x="4832350" y="5308599"/>
            <a:ext cx="630396" cy="730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58033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4000"/>
                                        <p:tgtEl>
                                          <p:spTgt spid="2">
                                            <p:txEl>
                                              <p:pRg st="3" end="3"/>
                                            </p:txEl>
                                          </p:spTgt>
                                        </p:tgtEl>
                                      </p:cBhvr>
                                    </p:animEffect>
                                  </p:childTnLst>
                                </p:cTn>
                              </p:par>
                            </p:childTnLst>
                          </p:cTn>
                        </p:par>
                        <p:par>
                          <p:cTn id="8" fill="hold">
                            <p:stCondLst>
                              <p:cond delay="4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40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C5185E-8116-4175-85DF-71F3207A0195}"/>
              </a:ext>
            </a:extLst>
          </p:cNvPr>
          <p:cNvSpPr>
            <a:spLocks noGrp="1"/>
          </p:cNvSpPr>
          <p:nvPr>
            <p:ph idx="1"/>
          </p:nvPr>
        </p:nvSpPr>
        <p:spPr>
          <a:xfrm>
            <a:off x="5613009" y="1679086"/>
            <a:ext cx="6369082" cy="1901784"/>
          </a:xfrm>
        </p:spPr>
        <p:txBody>
          <a:bodyPr>
            <a:normAutofit/>
          </a:bodyPr>
          <a:lstStyle/>
          <a:p>
            <a:pPr algn="just">
              <a:buFont typeface="Wingdings" panose="05000000000000000000" pitchFamily="2" charset="2"/>
              <a:buChar char="Ø"/>
            </a:pPr>
            <a:r>
              <a:rPr lang="en-US" sz="2400" dirty="0"/>
              <a:t>Floods and deluges threaten urban expansion across the Kingdom</a:t>
            </a:r>
          </a:p>
          <a:p>
            <a:pPr algn="just">
              <a:buFont typeface="Wingdings" panose="05000000000000000000" pitchFamily="2" charset="2"/>
              <a:buChar char="Ø"/>
            </a:pPr>
            <a:r>
              <a:rPr lang="en-US" sz="2400" dirty="0"/>
              <a:t>Nearby mountains or deserts increase risks significantly</a:t>
            </a:r>
          </a:p>
        </p:txBody>
      </p:sp>
      <p:sp>
        <p:nvSpPr>
          <p:cNvPr id="3" name="Slide Number Placeholder 2">
            <a:extLst>
              <a:ext uri="{FF2B5EF4-FFF2-40B4-BE49-F238E27FC236}">
                <a16:creationId xmlns:a16="http://schemas.microsoft.com/office/drawing/2014/main" id="{49A45AE3-209F-4343-B3BE-6142D1B1041C}"/>
              </a:ext>
            </a:extLst>
          </p:cNvPr>
          <p:cNvSpPr>
            <a:spLocks noGrp="1"/>
          </p:cNvSpPr>
          <p:nvPr>
            <p:ph type="sldNum" sz="quarter" idx="12"/>
          </p:nvPr>
        </p:nvSpPr>
        <p:spPr/>
        <p:txBody>
          <a:bodyPr/>
          <a:lstStyle/>
          <a:p>
            <a:fld id="{D57F1E4F-1CFF-5643-939E-02111984F565}" type="slidenum">
              <a:rPr lang="en-US" smtClean="0"/>
              <a:t>2</a:t>
            </a:fld>
            <a:endParaRPr lang="en-US" dirty="0"/>
          </a:p>
        </p:txBody>
      </p:sp>
      <p:sp>
        <p:nvSpPr>
          <p:cNvPr id="4" name="Title 3">
            <a:extLst>
              <a:ext uri="{FF2B5EF4-FFF2-40B4-BE49-F238E27FC236}">
                <a16:creationId xmlns:a16="http://schemas.microsoft.com/office/drawing/2014/main" id="{43C038C3-6DC8-4755-8BCF-D42E6E246D1D}"/>
              </a:ext>
            </a:extLst>
          </p:cNvPr>
          <p:cNvSpPr>
            <a:spLocks noGrp="1"/>
          </p:cNvSpPr>
          <p:nvPr>
            <p:ph type="title"/>
          </p:nvPr>
        </p:nvSpPr>
        <p:spPr/>
        <p:txBody>
          <a:bodyPr/>
          <a:lstStyle/>
          <a:p>
            <a:pPr algn="ctr"/>
            <a:r>
              <a:rPr lang="en-US" dirty="0"/>
              <a:t>Risks &amp; Threats</a:t>
            </a:r>
          </a:p>
        </p:txBody>
      </p:sp>
      <p:pic>
        <p:nvPicPr>
          <p:cNvPr id="6" name="Picture 5">
            <a:extLst>
              <a:ext uri="{FF2B5EF4-FFF2-40B4-BE49-F238E27FC236}">
                <a16:creationId xmlns:a16="http://schemas.microsoft.com/office/drawing/2014/main" id="{3EC6F9F8-596A-4364-B8B9-E8C320AF9665}"/>
              </a:ext>
            </a:extLst>
          </p:cNvPr>
          <p:cNvPicPr>
            <a:picLocks noChangeAspect="1"/>
          </p:cNvPicPr>
          <p:nvPr/>
        </p:nvPicPr>
        <p:blipFill>
          <a:blip r:embed="rId3"/>
          <a:stretch>
            <a:fillRect/>
          </a:stretch>
        </p:blipFill>
        <p:spPr>
          <a:xfrm>
            <a:off x="6747416" y="3551864"/>
            <a:ext cx="5120859" cy="2874509"/>
          </a:xfrm>
          <a:prstGeom prst="rect">
            <a:avLst/>
          </a:prstGeom>
          <a:scene3d>
            <a:camera prst="isometricOffAxis1Top">
              <a:rot lat="19655292" lon="1387554" rev="20865971"/>
            </a:camera>
            <a:lightRig rig="harsh" dir="t">
              <a:rot lat="0" lon="0" rev="2400000"/>
            </a:lightRig>
          </a:scene3d>
          <a:sp3d prstMaterial="powder">
            <a:bevelT w="50800" h="38100"/>
            <a:bevelB w="215900" h="127000" prst="softRound"/>
          </a:sp3d>
        </p:spPr>
      </p:pic>
      <p:pic>
        <p:nvPicPr>
          <p:cNvPr id="9" name="Picture 8">
            <a:extLst>
              <a:ext uri="{FF2B5EF4-FFF2-40B4-BE49-F238E27FC236}">
                <a16:creationId xmlns:a16="http://schemas.microsoft.com/office/drawing/2014/main" id="{C65399AB-1D1D-414F-A6CB-70A7CDA7BE44}"/>
              </a:ext>
            </a:extLst>
          </p:cNvPr>
          <p:cNvPicPr>
            <a:picLocks noChangeAspect="1"/>
          </p:cNvPicPr>
          <p:nvPr/>
        </p:nvPicPr>
        <p:blipFill>
          <a:blip r:embed="rId4"/>
          <a:stretch>
            <a:fillRect/>
          </a:stretch>
        </p:blipFill>
        <p:spPr>
          <a:xfrm>
            <a:off x="381000" y="1404130"/>
            <a:ext cx="5189372" cy="2919022"/>
          </a:xfrm>
          <a:prstGeom prst="rect">
            <a:avLst/>
          </a:prstGeom>
          <a:scene3d>
            <a:camera prst="isometricOffAxis1Top">
              <a:rot lat="19632129" lon="20478060" rev="662109"/>
            </a:camera>
            <a:lightRig rig="harsh" dir="t">
              <a:rot lat="0" lon="0" rev="2400000"/>
            </a:lightRig>
          </a:scene3d>
          <a:sp3d prstMaterial="powder">
            <a:bevelT w="50800" h="38100"/>
            <a:bevelB w="215900" h="127000" prst="softRound"/>
          </a:sp3d>
        </p:spPr>
      </p:pic>
      <p:sp>
        <p:nvSpPr>
          <p:cNvPr id="10" name="Content Placeholder 1">
            <a:extLst>
              <a:ext uri="{FF2B5EF4-FFF2-40B4-BE49-F238E27FC236}">
                <a16:creationId xmlns:a16="http://schemas.microsoft.com/office/drawing/2014/main" id="{58459541-D9F3-4D4D-8D95-80FC1AC0484B}"/>
              </a:ext>
            </a:extLst>
          </p:cNvPr>
          <p:cNvSpPr txBox="1">
            <a:spLocks/>
          </p:cNvSpPr>
          <p:nvPr/>
        </p:nvSpPr>
        <p:spPr>
          <a:xfrm>
            <a:off x="289358" y="4384943"/>
            <a:ext cx="6344242" cy="212756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lgn="just">
              <a:buFont typeface="Wingdings" panose="05000000000000000000" pitchFamily="2" charset="2"/>
              <a:buChar char="Ø"/>
            </a:pPr>
            <a:r>
              <a:rPr lang="en-US" sz="2400" dirty="0"/>
              <a:t>Extreme water conditions cause </a:t>
            </a:r>
            <a:r>
              <a:rPr lang="en-US" sz="2400" b="1" u="sng" dirty="0">
                <a:solidFill>
                  <a:srgbClr val="FFDA3F"/>
                </a:solidFill>
              </a:rPr>
              <a:t>damage and destruction of private property</a:t>
            </a:r>
            <a:r>
              <a:rPr lang="en-US" sz="2400" b="1" dirty="0">
                <a:solidFill>
                  <a:srgbClr val="FFDA3F"/>
                </a:solidFill>
              </a:rPr>
              <a:t> </a:t>
            </a:r>
            <a:r>
              <a:rPr lang="en-US" sz="2400" dirty="0"/>
              <a:t>and </a:t>
            </a:r>
            <a:r>
              <a:rPr lang="en-US" sz="2400" b="1" u="sng" dirty="0">
                <a:solidFill>
                  <a:srgbClr val="FFDA3F"/>
                </a:solidFill>
              </a:rPr>
              <a:t>public infrastructure.</a:t>
            </a:r>
          </a:p>
          <a:p>
            <a:pPr algn="just">
              <a:buFont typeface="Wingdings" panose="05000000000000000000" pitchFamily="2" charset="2"/>
              <a:buChar char="Ø"/>
            </a:pPr>
            <a:r>
              <a:rPr lang="en-US" sz="2400" dirty="0"/>
              <a:t>In large volumes, rushing water can reach high speeds putting </a:t>
            </a:r>
            <a:r>
              <a:rPr lang="en-US" sz="2400" b="1" u="sng" dirty="0">
                <a:solidFill>
                  <a:srgbClr val="FFDA3F"/>
                </a:solidFill>
              </a:rPr>
              <a:t>inhabitants in danger.</a:t>
            </a:r>
          </a:p>
        </p:txBody>
      </p:sp>
    </p:spTree>
    <p:extLst>
      <p:ext uri="{BB962C8B-B14F-4D97-AF65-F5344CB8AC3E}">
        <p14:creationId xmlns:p14="http://schemas.microsoft.com/office/powerpoint/2010/main" val="42657310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0"/>
                                        <p:tgtEl>
                                          <p:spTgt spid="2">
                                            <p:txEl>
                                              <p:pRg st="0" end="0"/>
                                            </p:txEl>
                                          </p:spTgt>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0"/>
                                        <p:tgtEl>
                                          <p:spTgt spid="2">
                                            <p:txEl>
                                              <p:pRg st="1" end="1"/>
                                            </p:txEl>
                                          </p:spTgt>
                                        </p:tgtEl>
                                      </p:cBhvr>
                                    </p:animEffect>
                                  </p:childTnLst>
                                </p:cTn>
                              </p:par>
                            </p:childTnLst>
                          </p:cTn>
                        </p:par>
                        <p:par>
                          <p:cTn id="12" fill="hold">
                            <p:stCondLst>
                              <p:cond delay="10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4000"/>
                                        <p:tgtEl>
                                          <p:spTgt spid="9"/>
                                        </p:tgtEl>
                                      </p:cBhvr>
                                    </p:animEffect>
                                  </p:childTnLst>
                                </p:cTn>
                              </p:par>
                            </p:childTnLst>
                          </p:cTn>
                        </p:par>
                        <p:par>
                          <p:cTn id="16" fill="hold">
                            <p:stCondLst>
                              <p:cond delay="14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0"/>
                                        <p:tgtEl>
                                          <p:spTgt spid="6"/>
                                        </p:tgtEl>
                                      </p:cBhvr>
                                    </p:animEffect>
                                  </p:childTnLst>
                                </p:cTn>
                              </p:par>
                            </p:childTnLst>
                          </p:cTn>
                        </p:par>
                        <p:par>
                          <p:cTn id="20" fill="hold">
                            <p:stCondLst>
                              <p:cond delay="19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4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41E6B3-64DE-4B6F-BBA3-07DE1401FC61}"/>
              </a:ext>
            </a:extLst>
          </p:cNvPr>
          <p:cNvSpPr>
            <a:spLocks noGrp="1"/>
          </p:cNvSpPr>
          <p:nvPr>
            <p:ph idx="1"/>
          </p:nvPr>
        </p:nvSpPr>
        <p:spPr>
          <a:xfrm>
            <a:off x="6096000" y="2052918"/>
            <a:ext cx="5405983" cy="4195481"/>
          </a:xfrm>
        </p:spPr>
        <p:txBody>
          <a:bodyPr>
            <a:normAutofit/>
          </a:bodyPr>
          <a:lstStyle/>
          <a:p>
            <a:pPr marL="0" indent="0" algn="just">
              <a:buNone/>
            </a:pPr>
            <a:r>
              <a:rPr lang="en-US" sz="2400" b="1" u="sng" dirty="0"/>
              <a:t>Section Summary:</a:t>
            </a:r>
          </a:p>
          <a:p>
            <a:pPr>
              <a:buFont typeface="+mj-lt"/>
              <a:buAutoNum type="arabicPeriod"/>
            </a:pPr>
            <a:r>
              <a:rPr lang="en-US" sz="1600" dirty="0"/>
              <a:t>Drainage basins and waterways affecting the planned scheme derived from Watershed Modeling System (WMS) or its equivalent;</a:t>
            </a:r>
          </a:p>
          <a:p>
            <a:pPr>
              <a:buFont typeface="+mj-lt"/>
              <a:buAutoNum type="arabicPeriod"/>
            </a:pPr>
            <a:r>
              <a:rPr lang="en-US" sz="1600" dirty="0"/>
              <a:t>Manual verification of the results from the WMS of all drainage basins affecting the scheme.</a:t>
            </a:r>
          </a:p>
          <a:p>
            <a:pPr>
              <a:buFont typeface="+mj-lt"/>
              <a:buAutoNum type="arabicPeriod"/>
            </a:pPr>
            <a:r>
              <a:rPr lang="en-US" sz="1600" dirty="0"/>
              <a:t>The conclusion of all morphological characteristics affecting the scheme under study area of ​​the collection basin,</a:t>
            </a:r>
          </a:p>
          <a:p>
            <a:pPr marL="457200" indent="-457200">
              <a:buFont typeface="+mj-lt"/>
              <a:buAutoNum type="arabicPeriod"/>
            </a:pPr>
            <a:r>
              <a:rPr lang="en-US" sz="2800" dirty="0">
                <a:solidFill>
                  <a:srgbClr val="FFDA3F"/>
                </a:solidFill>
              </a:rPr>
              <a:t>Determine the CN of all drainage basins by using the soil type and the land uses of the area</a:t>
            </a:r>
          </a:p>
          <a:p>
            <a:endParaRPr lang="en-US" dirty="0"/>
          </a:p>
        </p:txBody>
      </p:sp>
      <p:sp>
        <p:nvSpPr>
          <p:cNvPr id="3" name="Slide Number Placeholder 2">
            <a:extLst>
              <a:ext uri="{FF2B5EF4-FFF2-40B4-BE49-F238E27FC236}">
                <a16:creationId xmlns:a16="http://schemas.microsoft.com/office/drawing/2014/main" id="{F77F32D6-EE73-4035-9E74-BE4671E7BEF9}"/>
              </a:ext>
            </a:extLst>
          </p:cNvPr>
          <p:cNvSpPr>
            <a:spLocks noGrp="1"/>
          </p:cNvSpPr>
          <p:nvPr>
            <p:ph type="sldNum" sz="quarter" idx="12"/>
          </p:nvPr>
        </p:nvSpPr>
        <p:spPr/>
        <p:txBody>
          <a:bodyPr/>
          <a:lstStyle/>
          <a:p>
            <a:fld id="{D57F1E4F-1CFF-5643-939E-02111984F565}" type="slidenum">
              <a:rPr lang="en-US" smtClean="0"/>
              <a:t>20</a:t>
            </a:fld>
            <a:endParaRPr lang="en-US" dirty="0"/>
          </a:p>
        </p:txBody>
      </p:sp>
      <p:sp>
        <p:nvSpPr>
          <p:cNvPr id="4" name="Title 3">
            <a:extLst>
              <a:ext uri="{FF2B5EF4-FFF2-40B4-BE49-F238E27FC236}">
                <a16:creationId xmlns:a16="http://schemas.microsoft.com/office/drawing/2014/main" id="{3B5919DD-133A-4376-A65D-D21EAFF92DFD}"/>
              </a:ext>
            </a:extLst>
          </p:cNvPr>
          <p:cNvSpPr>
            <a:spLocks noGrp="1"/>
          </p:cNvSpPr>
          <p:nvPr>
            <p:ph type="title"/>
          </p:nvPr>
        </p:nvSpPr>
        <p:spPr/>
        <p:txBody>
          <a:bodyPr/>
          <a:lstStyle/>
          <a:p>
            <a:pPr algn="ctr"/>
            <a:r>
              <a:rPr lang="en-US" sz="5400" dirty="0"/>
              <a:t>Morphological Study</a:t>
            </a:r>
          </a:p>
        </p:txBody>
      </p:sp>
      <p:pic>
        <p:nvPicPr>
          <p:cNvPr id="7" name="Picture 6">
            <a:extLst>
              <a:ext uri="{FF2B5EF4-FFF2-40B4-BE49-F238E27FC236}">
                <a16:creationId xmlns:a16="http://schemas.microsoft.com/office/drawing/2014/main" id="{A82254E3-A338-4AF0-B178-750E80F7139F}"/>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404949" y="2004837"/>
            <a:ext cx="5543006" cy="3925889"/>
          </a:xfrm>
          <a:prstGeom prst="rect">
            <a:avLst/>
          </a:prstGeom>
          <a:noFill/>
          <a:ln w="19050">
            <a:solidFill>
              <a:schemeClr val="tx1"/>
            </a:solidFill>
          </a:ln>
        </p:spPr>
      </p:pic>
      <p:sp>
        <p:nvSpPr>
          <p:cNvPr id="6" name="Rectangle 5">
            <a:extLst>
              <a:ext uri="{FF2B5EF4-FFF2-40B4-BE49-F238E27FC236}">
                <a16:creationId xmlns:a16="http://schemas.microsoft.com/office/drawing/2014/main" id="{5309315D-184D-4538-8933-F6642E766DB3}"/>
              </a:ext>
            </a:extLst>
          </p:cNvPr>
          <p:cNvSpPr/>
          <p:nvPr/>
        </p:nvSpPr>
        <p:spPr>
          <a:xfrm>
            <a:off x="4895849" y="5435462"/>
            <a:ext cx="608829" cy="89037"/>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31393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4000"/>
                                        <p:tgtEl>
                                          <p:spTgt spid="2">
                                            <p:txEl>
                                              <p:pRg st="4" end="4"/>
                                            </p:txEl>
                                          </p:spTgt>
                                        </p:tgtEl>
                                      </p:cBhvr>
                                    </p:animEffect>
                                  </p:childTnLst>
                                </p:cTn>
                              </p:par>
                            </p:childTnLst>
                          </p:cTn>
                        </p:par>
                        <p:par>
                          <p:cTn id="8" fill="hold">
                            <p:stCondLst>
                              <p:cond delay="4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40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41E6B3-64DE-4B6F-BBA3-07DE1401FC61}"/>
              </a:ext>
            </a:extLst>
          </p:cNvPr>
          <p:cNvSpPr>
            <a:spLocks noGrp="1"/>
          </p:cNvSpPr>
          <p:nvPr>
            <p:ph idx="1"/>
          </p:nvPr>
        </p:nvSpPr>
        <p:spPr>
          <a:xfrm>
            <a:off x="418011" y="2052918"/>
            <a:ext cx="5434150" cy="4195481"/>
          </a:xfrm>
        </p:spPr>
        <p:txBody>
          <a:bodyPr>
            <a:normAutofit/>
          </a:bodyPr>
          <a:lstStyle/>
          <a:p>
            <a:pPr marL="0" indent="0" algn="just">
              <a:buNone/>
            </a:pPr>
            <a:r>
              <a:rPr lang="en-US" sz="2400" b="1" u="sng" dirty="0"/>
              <a:t>Section Summary:</a:t>
            </a:r>
          </a:p>
          <a:p>
            <a:pPr marL="457200" indent="-457200" algn="just">
              <a:buFont typeface="+mj-lt"/>
              <a:buAutoNum type="arabicPeriod"/>
            </a:pPr>
            <a:r>
              <a:rPr lang="en-US" sz="1600" dirty="0"/>
              <a:t>The area of ​​each drainage basin is used to find out the appropriate method of calculating the expected flow rate, either using SCS or the Rational Method.</a:t>
            </a:r>
          </a:p>
          <a:p>
            <a:pPr marL="457200" indent="-457200" algn="just">
              <a:buFont typeface="+mj-lt"/>
              <a:buAutoNum type="arabicPeriod"/>
            </a:pPr>
            <a:r>
              <a:rPr lang="en-US" sz="2800" dirty="0">
                <a:solidFill>
                  <a:srgbClr val="FFDA3F"/>
                </a:solidFill>
              </a:rPr>
              <a:t>Maximum quantities of disposal from drainage basins for different return periods using the HEC-HMS software;</a:t>
            </a:r>
          </a:p>
        </p:txBody>
      </p:sp>
      <p:sp>
        <p:nvSpPr>
          <p:cNvPr id="3" name="Slide Number Placeholder 2">
            <a:extLst>
              <a:ext uri="{FF2B5EF4-FFF2-40B4-BE49-F238E27FC236}">
                <a16:creationId xmlns:a16="http://schemas.microsoft.com/office/drawing/2014/main" id="{F77F32D6-EE73-4035-9E74-BE4671E7BEF9}"/>
              </a:ext>
            </a:extLst>
          </p:cNvPr>
          <p:cNvSpPr>
            <a:spLocks noGrp="1"/>
          </p:cNvSpPr>
          <p:nvPr>
            <p:ph type="sldNum" sz="quarter" idx="12"/>
          </p:nvPr>
        </p:nvSpPr>
        <p:spPr/>
        <p:txBody>
          <a:bodyPr/>
          <a:lstStyle/>
          <a:p>
            <a:fld id="{D57F1E4F-1CFF-5643-939E-02111984F565}" type="slidenum">
              <a:rPr lang="en-US" smtClean="0"/>
              <a:t>21</a:t>
            </a:fld>
            <a:endParaRPr lang="en-US" dirty="0"/>
          </a:p>
        </p:txBody>
      </p:sp>
      <p:sp>
        <p:nvSpPr>
          <p:cNvPr id="4" name="Title 3">
            <a:extLst>
              <a:ext uri="{FF2B5EF4-FFF2-40B4-BE49-F238E27FC236}">
                <a16:creationId xmlns:a16="http://schemas.microsoft.com/office/drawing/2014/main" id="{3B5919DD-133A-4376-A65D-D21EAFF92DFD}"/>
              </a:ext>
            </a:extLst>
          </p:cNvPr>
          <p:cNvSpPr>
            <a:spLocks noGrp="1"/>
          </p:cNvSpPr>
          <p:nvPr>
            <p:ph type="title"/>
          </p:nvPr>
        </p:nvSpPr>
        <p:spPr/>
        <p:txBody>
          <a:bodyPr/>
          <a:lstStyle/>
          <a:p>
            <a:pPr algn="ctr"/>
            <a:r>
              <a:rPr lang="en-US" sz="5400" dirty="0"/>
              <a:t>Hydrological Modeling</a:t>
            </a:r>
          </a:p>
        </p:txBody>
      </p:sp>
      <p:pic>
        <p:nvPicPr>
          <p:cNvPr id="7" name="Picture 6">
            <a:extLst>
              <a:ext uri="{FF2B5EF4-FFF2-40B4-BE49-F238E27FC236}">
                <a16:creationId xmlns:a16="http://schemas.microsoft.com/office/drawing/2014/main" id="{B3202623-9D4C-4D78-9D62-C4081E71CBDB}"/>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6141922" y="1679086"/>
            <a:ext cx="5668303" cy="4418147"/>
          </a:xfrm>
          <a:prstGeom prst="rect">
            <a:avLst/>
          </a:prstGeom>
          <a:noFill/>
          <a:ln w="19050">
            <a:solidFill>
              <a:schemeClr val="tx1"/>
            </a:solidFill>
          </a:ln>
        </p:spPr>
      </p:pic>
    </p:spTree>
    <p:extLst>
      <p:ext uri="{BB962C8B-B14F-4D97-AF65-F5344CB8AC3E}">
        <p14:creationId xmlns:p14="http://schemas.microsoft.com/office/powerpoint/2010/main" val="27581315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7000"/>
                                        <p:tgtEl>
                                          <p:spTgt spid="2">
                                            <p:txEl>
                                              <p:pRg st="0" end="0"/>
                                            </p:txEl>
                                          </p:spTgt>
                                        </p:tgtEl>
                                      </p:cBhvr>
                                    </p:animEffect>
                                  </p:childTnLst>
                                </p:cTn>
                              </p:par>
                            </p:childTnLst>
                          </p:cTn>
                        </p:par>
                        <p:par>
                          <p:cTn id="8" fill="hold">
                            <p:stCondLst>
                              <p:cond delay="70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7000"/>
                                        <p:tgtEl>
                                          <p:spTgt spid="2">
                                            <p:txEl>
                                              <p:pRg st="1" end="1"/>
                                            </p:txEl>
                                          </p:spTgt>
                                        </p:tgtEl>
                                      </p:cBhvr>
                                    </p:animEffect>
                                  </p:childTnLst>
                                </p:cTn>
                              </p:par>
                            </p:childTnLst>
                          </p:cTn>
                        </p:par>
                        <p:par>
                          <p:cTn id="12" fill="hold">
                            <p:stCondLst>
                              <p:cond delay="14000"/>
                            </p:stCondLst>
                            <p:childTnLst>
                              <p:par>
                                <p:cTn id="13" presetID="10"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7000"/>
                                        <p:tgtEl>
                                          <p:spTgt spid="2">
                                            <p:txEl>
                                              <p:pRg st="2" end="2"/>
                                            </p:txEl>
                                          </p:spTgt>
                                        </p:tgtEl>
                                      </p:cBhvr>
                                    </p:animEffect>
                                  </p:childTnLst>
                                </p:cTn>
                              </p:par>
                            </p:childTnLst>
                          </p:cTn>
                        </p:par>
                        <p:par>
                          <p:cTn id="16" fill="hold">
                            <p:stCondLst>
                              <p:cond delay="210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4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41E6B3-64DE-4B6F-BBA3-07DE1401FC61}"/>
              </a:ext>
            </a:extLst>
          </p:cNvPr>
          <p:cNvSpPr>
            <a:spLocks noGrp="1"/>
          </p:cNvSpPr>
          <p:nvPr>
            <p:ph idx="1"/>
          </p:nvPr>
        </p:nvSpPr>
        <p:spPr>
          <a:xfrm>
            <a:off x="352697" y="2052918"/>
            <a:ext cx="5499463" cy="4195481"/>
          </a:xfrm>
        </p:spPr>
        <p:txBody>
          <a:bodyPr>
            <a:normAutofit/>
          </a:bodyPr>
          <a:lstStyle/>
          <a:p>
            <a:pPr marL="0" indent="0" algn="just">
              <a:buNone/>
            </a:pPr>
            <a:r>
              <a:rPr lang="en-US" sz="2400" b="1" u="sng" dirty="0"/>
              <a:t>Section Summary:</a:t>
            </a:r>
          </a:p>
          <a:p>
            <a:pPr algn="just">
              <a:buFont typeface="+mj-lt"/>
              <a:buAutoNum type="arabicPeriod"/>
            </a:pPr>
            <a:r>
              <a:rPr lang="en-US" sz="1600" dirty="0"/>
              <a:t>The area of ​​each drainage basin is used to find out the appropriate method of calculating the expected flow rate, either using SCS or the Rational Method .</a:t>
            </a:r>
          </a:p>
          <a:p>
            <a:pPr algn="just">
              <a:buFont typeface="+mj-lt"/>
              <a:buAutoNum type="arabicPeriod"/>
            </a:pPr>
            <a:r>
              <a:rPr lang="en-US" sz="1600" dirty="0"/>
              <a:t>Maximum quantities of disposal from drainage basins for different return periods using the HEC-HMS software;</a:t>
            </a:r>
          </a:p>
          <a:p>
            <a:pPr marL="457200" indent="-457200" algn="just">
              <a:buFont typeface="+mj-lt"/>
              <a:buAutoNum type="arabicPeriod"/>
            </a:pPr>
            <a:r>
              <a:rPr lang="en-US" sz="2800" dirty="0">
                <a:solidFill>
                  <a:srgbClr val="FFDA3F"/>
                </a:solidFill>
              </a:rPr>
              <a:t>Identification of the floodplain affecting the scheme studied through the HEC-RAS software.</a:t>
            </a:r>
          </a:p>
          <a:p>
            <a:pPr algn="just"/>
            <a:endParaRPr lang="en-US" dirty="0"/>
          </a:p>
        </p:txBody>
      </p:sp>
      <p:sp>
        <p:nvSpPr>
          <p:cNvPr id="3" name="Slide Number Placeholder 2">
            <a:extLst>
              <a:ext uri="{FF2B5EF4-FFF2-40B4-BE49-F238E27FC236}">
                <a16:creationId xmlns:a16="http://schemas.microsoft.com/office/drawing/2014/main" id="{F77F32D6-EE73-4035-9E74-BE4671E7BEF9}"/>
              </a:ext>
            </a:extLst>
          </p:cNvPr>
          <p:cNvSpPr>
            <a:spLocks noGrp="1"/>
          </p:cNvSpPr>
          <p:nvPr>
            <p:ph type="sldNum" sz="quarter" idx="12"/>
          </p:nvPr>
        </p:nvSpPr>
        <p:spPr/>
        <p:txBody>
          <a:bodyPr/>
          <a:lstStyle/>
          <a:p>
            <a:fld id="{D57F1E4F-1CFF-5643-939E-02111984F565}" type="slidenum">
              <a:rPr lang="en-US" smtClean="0"/>
              <a:t>22</a:t>
            </a:fld>
            <a:endParaRPr lang="en-US" dirty="0"/>
          </a:p>
        </p:txBody>
      </p:sp>
      <p:sp>
        <p:nvSpPr>
          <p:cNvPr id="4" name="Title 3">
            <a:extLst>
              <a:ext uri="{FF2B5EF4-FFF2-40B4-BE49-F238E27FC236}">
                <a16:creationId xmlns:a16="http://schemas.microsoft.com/office/drawing/2014/main" id="{3B5919DD-133A-4376-A65D-D21EAFF92DFD}"/>
              </a:ext>
            </a:extLst>
          </p:cNvPr>
          <p:cNvSpPr>
            <a:spLocks noGrp="1"/>
          </p:cNvSpPr>
          <p:nvPr>
            <p:ph type="title"/>
          </p:nvPr>
        </p:nvSpPr>
        <p:spPr/>
        <p:txBody>
          <a:bodyPr/>
          <a:lstStyle/>
          <a:p>
            <a:pPr algn="ctr"/>
            <a:r>
              <a:rPr lang="en-US" sz="5400" dirty="0"/>
              <a:t>Hydrological Modeling</a:t>
            </a:r>
          </a:p>
        </p:txBody>
      </p:sp>
      <p:pic>
        <p:nvPicPr>
          <p:cNvPr id="6" name="Picture 5">
            <a:extLst>
              <a:ext uri="{FF2B5EF4-FFF2-40B4-BE49-F238E27FC236}">
                <a16:creationId xmlns:a16="http://schemas.microsoft.com/office/drawing/2014/main" id="{63014601-87B5-482B-8722-56BC0D5F23E9}"/>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6096000" y="1679086"/>
            <a:ext cx="5743303" cy="4309897"/>
          </a:xfrm>
          <a:prstGeom prst="rect">
            <a:avLst/>
          </a:prstGeom>
          <a:noFill/>
          <a:ln w="19050">
            <a:solidFill>
              <a:schemeClr val="tx1"/>
            </a:solidFill>
          </a:ln>
        </p:spPr>
      </p:pic>
    </p:spTree>
    <p:extLst>
      <p:ext uri="{BB962C8B-B14F-4D97-AF65-F5344CB8AC3E}">
        <p14:creationId xmlns:p14="http://schemas.microsoft.com/office/powerpoint/2010/main" val="504757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4000"/>
                                        <p:tgtEl>
                                          <p:spTgt spid="2">
                                            <p:txEl>
                                              <p:pRg st="3" end="3"/>
                                            </p:txEl>
                                          </p:spTgt>
                                        </p:tgtEl>
                                      </p:cBhvr>
                                    </p:animEffect>
                                  </p:childTnLst>
                                </p:cTn>
                              </p:par>
                            </p:childTnLst>
                          </p:cTn>
                        </p:par>
                        <p:par>
                          <p:cTn id="8" fill="hold">
                            <p:stCondLst>
                              <p:cond delay="4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4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41E6B3-64DE-4B6F-BBA3-07DE1401FC61}"/>
              </a:ext>
            </a:extLst>
          </p:cNvPr>
          <p:cNvSpPr>
            <a:spLocks noGrp="1"/>
          </p:cNvSpPr>
          <p:nvPr>
            <p:ph idx="1"/>
          </p:nvPr>
        </p:nvSpPr>
        <p:spPr>
          <a:xfrm>
            <a:off x="431897" y="2174240"/>
            <a:ext cx="5691052" cy="4195481"/>
          </a:xfrm>
        </p:spPr>
        <p:txBody>
          <a:bodyPr>
            <a:normAutofit/>
          </a:bodyPr>
          <a:lstStyle/>
          <a:p>
            <a:pPr marL="0" indent="0" algn="just">
              <a:buNone/>
            </a:pPr>
            <a:r>
              <a:rPr lang="en-US" sz="2400" b="1" u="sng" dirty="0"/>
              <a:t>Section Summary:</a:t>
            </a:r>
          </a:p>
          <a:p>
            <a:pPr marL="457200" indent="-457200" algn="just">
              <a:buFont typeface="+mj-lt"/>
              <a:buAutoNum type="arabicPeriod"/>
            </a:pPr>
            <a:r>
              <a:rPr lang="en-US" sz="2800" dirty="0">
                <a:solidFill>
                  <a:srgbClr val="FFDA3F"/>
                </a:solidFill>
              </a:rPr>
              <a:t>Recommendations for alternatives to the proposed solutions to protect the desired scheme from flood hazards and rainwater drainage;</a:t>
            </a:r>
          </a:p>
        </p:txBody>
      </p:sp>
      <p:sp>
        <p:nvSpPr>
          <p:cNvPr id="3" name="Slide Number Placeholder 2">
            <a:extLst>
              <a:ext uri="{FF2B5EF4-FFF2-40B4-BE49-F238E27FC236}">
                <a16:creationId xmlns:a16="http://schemas.microsoft.com/office/drawing/2014/main" id="{F77F32D6-EE73-4035-9E74-BE4671E7BEF9}"/>
              </a:ext>
            </a:extLst>
          </p:cNvPr>
          <p:cNvSpPr>
            <a:spLocks noGrp="1"/>
          </p:cNvSpPr>
          <p:nvPr>
            <p:ph type="sldNum" sz="quarter" idx="12"/>
          </p:nvPr>
        </p:nvSpPr>
        <p:spPr/>
        <p:txBody>
          <a:bodyPr/>
          <a:lstStyle/>
          <a:p>
            <a:fld id="{D57F1E4F-1CFF-5643-939E-02111984F565}" type="slidenum">
              <a:rPr lang="en-US" smtClean="0"/>
              <a:t>23</a:t>
            </a:fld>
            <a:endParaRPr lang="en-US" dirty="0"/>
          </a:p>
        </p:txBody>
      </p:sp>
      <p:sp>
        <p:nvSpPr>
          <p:cNvPr id="4" name="Title 3">
            <a:extLst>
              <a:ext uri="{FF2B5EF4-FFF2-40B4-BE49-F238E27FC236}">
                <a16:creationId xmlns:a16="http://schemas.microsoft.com/office/drawing/2014/main" id="{3B5919DD-133A-4376-A65D-D21EAFF92DFD}"/>
              </a:ext>
            </a:extLst>
          </p:cNvPr>
          <p:cNvSpPr>
            <a:spLocks noGrp="1"/>
          </p:cNvSpPr>
          <p:nvPr>
            <p:ph type="title"/>
          </p:nvPr>
        </p:nvSpPr>
        <p:spPr/>
        <p:txBody>
          <a:bodyPr/>
          <a:lstStyle/>
          <a:p>
            <a:pPr algn="ctr"/>
            <a:r>
              <a:rPr lang="en-US" sz="5400" dirty="0"/>
              <a:t>Alternative Solutions</a:t>
            </a:r>
          </a:p>
        </p:txBody>
      </p:sp>
      <p:pic>
        <p:nvPicPr>
          <p:cNvPr id="8" name="Picture 7">
            <a:extLst>
              <a:ext uri="{FF2B5EF4-FFF2-40B4-BE49-F238E27FC236}">
                <a16:creationId xmlns:a16="http://schemas.microsoft.com/office/drawing/2014/main" id="{B063D8D2-A511-48EC-B56D-F1F4405079F5}"/>
              </a:ext>
            </a:extLst>
          </p:cNvPr>
          <p:cNvPicPr>
            <a:picLocks noChangeAspect="1"/>
          </p:cNvPicPr>
          <p:nvPr/>
        </p:nvPicPr>
        <p:blipFill>
          <a:blip r:embed="rId2"/>
          <a:stretch>
            <a:fillRect/>
          </a:stretch>
        </p:blipFill>
        <p:spPr>
          <a:xfrm>
            <a:off x="6221916" y="2170485"/>
            <a:ext cx="5691052" cy="4195481"/>
          </a:xfrm>
          <a:prstGeom prst="rect">
            <a:avLst/>
          </a:prstGeom>
        </p:spPr>
      </p:pic>
      <p:sp>
        <p:nvSpPr>
          <p:cNvPr id="6" name="Rectangle 5">
            <a:extLst>
              <a:ext uri="{FF2B5EF4-FFF2-40B4-BE49-F238E27FC236}">
                <a16:creationId xmlns:a16="http://schemas.microsoft.com/office/drawing/2014/main" id="{3764FE70-B568-40A6-8192-A24FF5FCC667}"/>
              </a:ext>
            </a:extLst>
          </p:cNvPr>
          <p:cNvSpPr/>
          <p:nvPr/>
        </p:nvSpPr>
        <p:spPr>
          <a:xfrm>
            <a:off x="6419850" y="5679939"/>
            <a:ext cx="1089025" cy="82686"/>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FCD798-54B5-47AF-9C25-197B63174128}"/>
              </a:ext>
            </a:extLst>
          </p:cNvPr>
          <p:cNvSpPr/>
          <p:nvPr/>
        </p:nvSpPr>
        <p:spPr>
          <a:xfrm>
            <a:off x="6419850" y="5832339"/>
            <a:ext cx="1089025" cy="82686"/>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9D8A579-4344-4DF6-B432-20ACDD84306D}"/>
              </a:ext>
            </a:extLst>
          </p:cNvPr>
          <p:cNvSpPr/>
          <p:nvPr/>
        </p:nvSpPr>
        <p:spPr>
          <a:xfrm>
            <a:off x="6419850" y="5981677"/>
            <a:ext cx="1089025" cy="82686"/>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03338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4000"/>
                                        <p:tgtEl>
                                          <p:spTgt spid="2">
                                            <p:txEl>
                                              <p:pRg st="0" end="0"/>
                                            </p:txEl>
                                          </p:spTgt>
                                        </p:tgtEl>
                                      </p:cBhvr>
                                    </p:animEffect>
                                  </p:childTnLst>
                                </p:cTn>
                              </p:par>
                            </p:childTnLst>
                          </p:cTn>
                        </p:par>
                        <p:par>
                          <p:cTn id="8" fill="hold">
                            <p:stCondLst>
                              <p:cond delay="40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4000"/>
                                        <p:tgtEl>
                                          <p:spTgt spid="2">
                                            <p:txEl>
                                              <p:pRg st="1" end="1"/>
                                            </p:txEl>
                                          </p:spTgt>
                                        </p:tgtEl>
                                      </p:cBhvr>
                                    </p:animEffect>
                                  </p:childTnLst>
                                </p:cTn>
                              </p:par>
                            </p:childTnLst>
                          </p:cTn>
                        </p:par>
                        <p:par>
                          <p:cTn id="12" fill="hold">
                            <p:stCondLst>
                              <p:cond delay="8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40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animBg="1"/>
      <p:bldP spid="7"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41E6B3-64DE-4B6F-BBA3-07DE1401FC61}"/>
              </a:ext>
            </a:extLst>
          </p:cNvPr>
          <p:cNvSpPr>
            <a:spLocks noGrp="1"/>
          </p:cNvSpPr>
          <p:nvPr>
            <p:ph idx="1"/>
          </p:nvPr>
        </p:nvSpPr>
        <p:spPr>
          <a:xfrm>
            <a:off x="224698" y="2052918"/>
            <a:ext cx="5871303" cy="4195481"/>
          </a:xfrm>
        </p:spPr>
        <p:txBody>
          <a:bodyPr>
            <a:normAutofit/>
          </a:bodyPr>
          <a:lstStyle/>
          <a:p>
            <a:pPr marL="0" indent="0" algn="just">
              <a:buNone/>
            </a:pPr>
            <a:r>
              <a:rPr lang="en-US" sz="2400" b="1" u="sng" dirty="0"/>
              <a:t>Section Summary:</a:t>
            </a:r>
          </a:p>
          <a:p>
            <a:pPr algn="just">
              <a:buFont typeface="+mj-lt"/>
              <a:buAutoNum type="arabicPeriod"/>
            </a:pPr>
            <a:r>
              <a:rPr lang="en-US" sz="1600" dirty="0"/>
              <a:t>Recommendations for alternatives to the proposed solutions to protect the desired scheme from flood hazards and rainwater drainage;</a:t>
            </a:r>
          </a:p>
          <a:p>
            <a:pPr marL="457200" indent="-457200" algn="just">
              <a:buFont typeface="+mj-lt"/>
              <a:buAutoNum type="arabicPeriod"/>
            </a:pPr>
            <a:r>
              <a:rPr lang="en-US" sz="2800" dirty="0">
                <a:solidFill>
                  <a:srgbClr val="FFDA3F"/>
                </a:solidFill>
              </a:rPr>
              <a:t>Production of hydraulic models of the proposed solutions, using </a:t>
            </a:r>
            <a:r>
              <a:rPr lang="en-US" sz="2800" dirty="0" err="1">
                <a:solidFill>
                  <a:srgbClr val="FFDA3F"/>
                </a:solidFill>
              </a:rPr>
              <a:t>FlowMaster</a:t>
            </a:r>
            <a:r>
              <a:rPr lang="en-US" sz="2800" dirty="0">
                <a:solidFill>
                  <a:srgbClr val="FFDA3F"/>
                </a:solidFill>
              </a:rPr>
              <a:t> and Culvert Master Software;</a:t>
            </a:r>
          </a:p>
          <a:p>
            <a:pPr algn="just"/>
            <a:endParaRPr lang="en-US" dirty="0"/>
          </a:p>
        </p:txBody>
      </p:sp>
      <p:sp>
        <p:nvSpPr>
          <p:cNvPr id="3" name="Slide Number Placeholder 2">
            <a:extLst>
              <a:ext uri="{FF2B5EF4-FFF2-40B4-BE49-F238E27FC236}">
                <a16:creationId xmlns:a16="http://schemas.microsoft.com/office/drawing/2014/main" id="{F77F32D6-EE73-4035-9E74-BE4671E7BEF9}"/>
              </a:ext>
            </a:extLst>
          </p:cNvPr>
          <p:cNvSpPr>
            <a:spLocks noGrp="1"/>
          </p:cNvSpPr>
          <p:nvPr>
            <p:ph type="sldNum" sz="quarter" idx="12"/>
          </p:nvPr>
        </p:nvSpPr>
        <p:spPr/>
        <p:txBody>
          <a:bodyPr/>
          <a:lstStyle/>
          <a:p>
            <a:fld id="{D57F1E4F-1CFF-5643-939E-02111984F565}" type="slidenum">
              <a:rPr lang="en-US" smtClean="0"/>
              <a:t>24</a:t>
            </a:fld>
            <a:endParaRPr lang="en-US" dirty="0"/>
          </a:p>
        </p:txBody>
      </p:sp>
      <p:sp>
        <p:nvSpPr>
          <p:cNvPr id="4" name="Title 3">
            <a:extLst>
              <a:ext uri="{FF2B5EF4-FFF2-40B4-BE49-F238E27FC236}">
                <a16:creationId xmlns:a16="http://schemas.microsoft.com/office/drawing/2014/main" id="{3B5919DD-133A-4376-A65D-D21EAFF92DFD}"/>
              </a:ext>
            </a:extLst>
          </p:cNvPr>
          <p:cNvSpPr>
            <a:spLocks noGrp="1"/>
          </p:cNvSpPr>
          <p:nvPr>
            <p:ph type="title"/>
          </p:nvPr>
        </p:nvSpPr>
        <p:spPr/>
        <p:txBody>
          <a:bodyPr/>
          <a:lstStyle/>
          <a:p>
            <a:pPr algn="ctr"/>
            <a:r>
              <a:rPr lang="en-US" sz="5400" dirty="0"/>
              <a:t>Alternative Solutions</a:t>
            </a:r>
          </a:p>
        </p:txBody>
      </p:sp>
      <p:pic>
        <p:nvPicPr>
          <p:cNvPr id="6" name="Picture 5">
            <a:extLst>
              <a:ext uri="{FF2B5EF4-FFF2-40B4-BE49-F238E27FC236}">
                <a16:creationId xmlns:a16="http://schemas.microsoft.com/office/drawing/2014/main" id="{FD1D82D6-BC27-4E48-8338-48AA46DB6EB2}"/>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907696" y="2259617"/>
            <a:ext cx="4846911" cy="3486243"/>
          </a:xfrm>
          <a:prstGeom prst="rect">
            <a:avLst/>
          </a:prstGeom>
          <a:noFill/>
          <a:ln w="19050">
            <a:solidFill>
              <a:schemeClr val="tx1"/>
            </a:solidFill>
          </a:ln>
        </p:spPr>
      </p:pic>
      <p:pic>
        <p:nvPicPr>
          <p:cNvPr id="7" name="Picture 6">
            <a:extLst>
              <a:ext uri="{FF2B5EF4-FFF2-40B4-BE49-F238E27FC236}">
                <a16:creationId xmlns:a16="http://schemas.microsoft.com/office/drawing/2014/main" id="{A21F93B5-74E2-4442-BC2A-FF4F4CE912D5}"/>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6341021" y="2388252"/>
            <a:ext cx="5588726" cy="3228975"/>
          </a:xfrm>
          <a:prstGeom prst="rect">
            <a:avLst/>
          </a:prstGeom>
          <a:noFill/>
          <a:ln w="19050">
            <a:solidFill>
              <a:schemeClr val="tx1"/>
            </a:solidFill>
          </a:ln>
        </p:spPr>
      </p:pic>
    </p:spTree>
    <p:extLst>
      <p:ext uri="{BB962C8B-B14F-4D97-AF65-F5344CB8AC3E}">
        <p14:creationId xmlns:p14="http://schemas.microsoft.com/office/powerpoint/2010/main" val="12553129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4000"/>
                                        <p:tgtEl>
                                          <p:spTgt spid="2">
                                            <p:txEl>
                                              <p:pRg st="2" end="2"/>
                                            </p:txEl>
                                          </p:spTgt>
                                        </p:tgtEl>
                                      </p:cBhvr>
                                    </p:animEffect>
                                  </p:childTnLst>
                                </p:cTn>
                              </p:par>
                            </p:childTnLst>
                          </p:cTn>
                        </p:par>
                        <p:par>
                          <p:cTn id="8" fill="hold">
                            <p:stCondLst>
                              <p:cond delay="4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4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41E6B3-64DE-4B6F-BBA3-07DE1401FC61}"/>
              </a:ext>
            </a:extLst>
          </p:cNvPr>
          <p:cNvSpPr>
            <a:spLocks noGrp="1"/>
          </p:cNvSpPr>
          <p:nvPr>
            <p:ph idx="1"/>
          </p:nvPr>
        </p:nvSpPr>
        <p:spPr>
          <a:xfrm>
            <a:off x="352698" y="2052918"/>
            <a:ext cx="5743302" cy="4195481"/>
          </a:xfrm>
        </p:spPr>
        <p:txBody>
          <a:bodyPr>
            <a:normAutofit/>
          </a:bodyPr>
          <a:lstStyle/>
          <a:p>
            <a:pPr marL="0" indent="0" algn="just">
              <a:buNone/>
            </a:pPr>
            <a:r>
              <a:rPr lang="en-US" sz="2400" b="1" u="sng" dirty="0"/>
              <a:t>Section Summary:</a:t>
            </a:r>
          </a:p>
          <a:p>
            <a:pPr algn="just">
              <a:buFont typeface="+mj-lt"/>
              <a:buAutoNum type="arabicPeriod"/>
            </a:pPr>
            <a:r>
              <a:rPr lang="en-US" sz="1600" dirty="0"/>
              <a:t>Recommendations for alternatives to the proposed solutions to protect the desired scheme from flood hazards and rainwater drainage;</a:t>
            </a:r>
          </a:p>
          <a:p>
            <a:pPr algn="just">
              <a:buFont typeface="+mj-lt"/>
              <a:buAutoNum type="arabicPeriod"/>
            </a:pPr>
            <a:r>
              <a:rPr lang="en-US" sz="1600" dirty="0"/>
              <a:t>Production of hydraulic models of the proposed solutions, using </a:t>
            </a:r>
            <a:r>
              <a:rPr lang="en-US" sz="1600" dirty="0" err="1"/>
              <a:t>FlowMaster</a:t>
            </a:r>
            <a:r>
              <a:rPr lang="en-US" sz="1600" dirty="0"/>
              <a:t> and Culvert Master Software;</a:t>
            </a:r>
          </a:p>
          <a:p>
            <a:pPr marL="457200" indent="-457200" algn="just">
              <a:buFont typeface="+mj-lt"/>
              <a:buAutoNum type="arabicPeriod"/>
            </a:pPr>
            <a:r>
              <a:rPr lang="en-US" sz="2800" dirty="0">
                <a:solidFill>
                  <a:srgbClr val="FFDA3F"/>
                </a:solidFill>
              </a:rPr>
              <a:t>Production of hydraulic modeling of the proposed storm drainage network designed using </a:t>
            </a:r>
            <a:r>
              <a:rPr lang="en-US" sz="2800" dirty="0" err="1">
                <a:solidFill>
                  <a:srgbClr val="FFDA3F"/>
                </a:solidFill>
              </a:rPr>
              <a:t>CivilStorm</a:t>
            </a:r>
            <a:r>
              <a:rPr lang="en-US" sz="2800" dirty="0">
                <a:solidFill>
                  <a:srgbClr val="FFDA3F"/>
                </a:solidFill>
              </a:rPr>
              <a:t> software;</a:t>
            </a:r>
          </a:p>
          <a:p>
            <a:pPr algn="just"/>
            <a:endParaRPr lang="en-US" dirty="0"/>
          </a:p>
        </p:txBody>
      </p:sp>
      <p:sp>
        <p:nvSpPr>
          <p:cNvPr id="3" name="Slide Number Placeholder 2">
            <a:extLst>
              <a:ext uri="{FF2B5EF4-FFF2-40B4-BE49-F238E27FC236}">
                <a16:creationId xmlns:a16="http://schemas.microsoft.com/office/drawing/2014/main" id="{F77F32D6-EE73-4035-9E74-BE4671E7BEF9}"/>
              </a:ext>
            </a:extLst>
          </p:cNvPr>
          <p:cNvSpPr>
            <a:spLocks noGrp="1"/>
          </p:cNvSpPr>
          <p:nvPr>
            <p:ph type="sldNum" sz="quarter" idx="12"/>
          </p:nvPr>
        </p:nvSpPr>
        <p:spPr/>
        <p:txBody>
          <a:bodyPr/>
          <a:lstStyle/>
          <a:p>
            <a:fld id="{D57F1E4F-1CFF-5643-939E-02111984F565}" type="slidenum">
              <a:rPr lang="en-US" smtClean="0"/>
              <a:t>25</a:t>
            </a:fld>
            <a:endParaRPr lang="en-US" dirty="0"/>
          </a:p>
        </p:txBody>
      </p:sp>
      <p:sp>
        <p:nvSpPr>
          <p:cNvPr id="4" name="Title 3">
            <a:extLst>
              <a:ext uri="{FF2B5EF4-FFF2-40B4-BE49-F238E27FC236}">
                <a16:creationId xmlns:a16="http://schemas.microsoft.com/office/drawing/2014/main" id="{3B5919DD-133A-4376-A65D-D21EAFF92DFD}"/>
              </a:ext>
            </a:extLst>
          </p:cNvPr>
          <p:cNvSpPr>
            <a:spLocks noGrp="1"/>
          </p:cNvSpPr>
          <p:nvPr>
            <p:ph type="title"/>
          </p:nvPr>
        </p:nvSpPr>
        <p:spPr/>
        <p:txBody>
          <a:bodyPr/>
          <a:lstStyle/>
          <a:p>
            <a:pPr algn="ctr"/>
            <a:r>
              <a:rPr lang="en-US" sz="5400" dirty="0"/>
              <a:t>Alternative Solutions</a:t>
            </a:r>
          </a:p>
        </p:txBody>
      </p:sp>
      <p:pic>
        <p:nvPicPr>
          <p:cNvPr id="6" name="Picture 5">
            <a:extLst>
              <a:ext uri="{FF2B5EF4-FFF2-40B4-BE49-F238E27FC236}">
                <a16:creationId xmlns:a16="http://schemas.microsoft.com/office/drawing/2014/main" id="{25E4A3AB-2631-42EE-9248-EDCDCB75EAA2}"/>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529432" y="2272204"/>
            <a:ext cx="5309870" cy="3524250"/>
          </a:xfrm>
          <a:prstGeom prst="rect">
            <a:avLst/>
          </a:prstGeom>
          <a:noFill/>
          <a:ln w="19050">
            <a:solidFill>
              <a:schemeClr val="tx1"/>
            </a:solidFill>
          </a:ln>
        </p:spPr>
      </p:pic>
      <p:pic>
        <p:nvPicPr>
          <p:cNvPr id="9" name="Picture 8">
            <a:extLst>
              <a:ext uri="{FF2B5EF4-FFF2-40B4-BE49-F238E27FC236}">
                <a16:creationId xmlns:a16="http://schemas.microsoft.com/office/drawing/2014/main" id="{4C102B23-2817-40E7-A6DD-C53654AB7ABF}"/>
              </a:ext>
            </a:extLst>
          </p:cNvPr>
          <p:cNvPicPr>
            <a:picLocks noChangeAspect="1"/>
          </p:cNvPicPr>
          <p:nvPr/>
        </p:nvPicPr>
        <p:blipFill>
          <a:blip r:embed="rId3"/>
          <a:stretch>
            <a:fillRect/>
          </a:stretch>
        </p:blipFill>
        <p:spPr>
          <a:xfrm>
            <a:off x="6324807" y="2123257"/>
            <a:ext cx="5638166" cy="4195482"/>
          </a:xfrm>
          <a:prstGeom prst="rect">
            <a:avLst/>
          </a:prstGeom>
        </p:spPr>
      </p:pic>
      <p:pic>
        <p:nvPicPr>
          <p:cNvPr id="11" name="Picture 10">
            <a:extLst>
              <a:ext uri="{FF2B5EF4-FFF2-40B4-BE49-F238E27FC236}">
                <a16:creationId xmlns:a16="http://schemas.microsoft.com/office/drawing/2014/main" id="{E8BF3551-64D3-4E9B-B3DA-2D39043EEF9F}"/>
              </a:ext>
            </a:extLst>
          </p:cNvPr>
          <p:cNvPicPr>
            <a:picLocks noChangeAspect="1"/>
          </p:cNvPicPr>
          <p:nvPr/>
        </p:nvPicPr>
        <p:blipFill>
          <a:blip r:embed="rId4"/>
          <a:stretch>
            <a:fillRect/>
          </a:stretch>
        </p:blipFill>
        <p:spPr>
          <a:xfrm>
            <a:off x="6240541" y="2052918"/>
            <a:ext cx="5712404" cy="4265821"/>
          </a:xfrm>
          <a:prstGeom prst="rect">
            <a:avLst/>
          </a:prstGeom>
        </p:spPr>
      </p:pic>
    </p:spTree>
    <p:extLst>
      <p:ext uri="{BB962C8B-B14F-4D97-AF65-F5344CB8AC3E}">
        <p14:creationId xmlns:p14="http://schemas.microsoft.com/office/powerpoint/2010/main" val="20273868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4000"/>
                                        <p:tgtEl>
                                          <p:spTgt spid="2">
                                            <p:txEl>
                                              <p:pRg st="3" end="3"/>
                                            </p:txEl>
                                          </p:spTgt>
                                        </p:tgtEl>
                                      </p:cBhvr>
                                    </p:animEffect>
                                  </p:childTnLst>
                                </p:cTn>
                              </p:par>
                            </p:childTnLst>
                          </p:cTn>
                        </p:par>
                        <p:par>
                          <p:cTn id="8" fill="hold">
                            <p:stCondLst>
                              <p:cond delay="4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4000"/>
                                        <p:tgtEl>
                                          <p:spTgt spid="6"/>
                                        </p:tgtEl>
                                      </p:cBhvr>
                                    </p:animEffect>
                                  </p:childTnLst>
                                </p:cTn>
                              </p:par>
                            </p:childTnLst>
                          </p:cTn>
                        </p:par>
                        <p:par>
                          <p:cTn id="12" fill="hold">
                            <p:stCondLst>
                              <p:cond delay="8000"/>
                            </p:stCondLst>
                            <p:childTnLst>
                              <p:par>
                                <p:cTn id="13" presetID="10" presetClass="entr" presetSubtype="0" fill="hold" nodeType="afterEffect">
                                  <p:stCondLst>
                                    <p:cond delay="3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4000"/>
                                        <p:tgtEl>
                                          <p:spTgt spid="9"/>
                                        </p:tgtEl>
                                      </p:cBhvr>
                                    </p:animEffect>
                                  </p:childTnLst>
                                </p:cTn>
                              </p:par>
                            </p:childTnLst>
                          </p:cTn>
                        </p:par>
                        <p:par>
                          <p:cTn id="16" fill="hold">
                            <p:stCondLst>
                              <p:cond delay="15000"/>
                            </p:stCondLst>
                            <p:childTnLst>
                              <p:par>
                                <p:cTn id="17" presetID="10" presetClass="entr" presetSubtype="0" fill="hold" nodeType="afterEffect">
                                  <p:stCondLst>
                                    <p:cond delay="3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4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D6AD5D6-77F2-48FF-82CE-87DDC71EB94C}"/>
              </a:ext>
            </a:extLst>
          </p:cNvPr>
          <p:cNvSpPr>
            <a:spLocks noGrp="1"/>
          </p:cNvSpPr>
          <p:nvPr>
            <p:ph type="sldNum" sz="quarter" idx="12"/>
          </p:nvPr>
        </p:nvSpPr>
        <p:spPr>
          <a:xfrm>
            <a:off x="10352540" y="295729"/>
            <a:ext cx="838199" cy="767687"/>
          </a:xfrm>
        </p:spPr>
        <p:txBody>
          <a:bodyPr/>
          <a:lstStyle/>
          <a:p>
            <a:fld id="{D57F1E4F-1CFF-5643-939E-02111984F565}" type="slidenum">
              <a:rPr lang="en-US" spc="300" smtClean="0">
                <a:latin typeface="+mn-lt"/>
              </a:rPr>
              <a:t>26</a:t>
            </a:fld>
            <a:endParaRPr lang="en-US" spc="300" dirty="0">
              <a:latin typeface="+mn-lt"/>
            </a:endParaRPr>
          </a:p>
        </p:txBody>
      </p:sp>
      <p:sp>
        <p:nvSpPr>
          <p:cNvPr id="8" name="Title 1">
            <a:extLst>
              <a:ext uri="{FF2B5EF4-FFF2-40B4-BE49-F238E27FC236}">
                <a16:creationId xmlns:a16="http://schemas.microsoft.com/office/drawing/2014/main" id="{3E0EA3A6-43C6-46A5-A69A-154EA322D926}"/>
              </a:ext>
            </a:extLst>
          </p:cNvPr>
          <p:cNvSpPr>
            <a:spLocks noGrp="1"/>
          </p:cNvSpPr>
          <p:nvPr>
            <p:ph type="title"/>
          </p:nvPr>
        </p:nvSpPr>
        <p:spPr>
          <a:xfrm>
            <a:off x="2009212" y="209388"/>
            <a:ext cx="8149177" cy="767687"/>
          </a:xfrm>
        </p:spPr>
        <p:txBody>
          <a:bodyPr/>
          <a:lstStyle/>
          <a:p>
            <a:pPr algn="ctr"/>
            <a:r>
              <a:rPr lang="en-US" spc="-150" dirty="0"/>
              <a:t>TIME IS MONEY $$$</a:t>
            </a:r>
          </a:p>
        </p:txBody>
      </p:sp>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287" y="2048508"/>
            <a:ext cx="5776514" cy="41195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مستطيل 9"/>
          <p:cNvSpPr/>
          <p:nvPr/>
        </p:nvSpPr>
        <p:spPr>
          <a:xfrm>
            <a:off x="5641146" y="2134849"/>
            <a:ext cx="5549593" cy="3908762"/>
          </a:xfrm>
          <a:prstGeom prst="rect">
            <a:avLst/>
          </a:prstGeom>
          <a:gradFill>
            <a:gsLst>
              <a:gs pos="0">
                <a:schemeClr val="dk1">
                  <a:tint val="74000"/>
                </a:schemeClr>
              </a:gs>
              <a:gs pos="49000">
                <a:schemeClr val="dk1">
                  <a:tint val="96000"/>
                  <a:shade val="84000"/>
                  <a:satMod val="110000"/>
                </a:schemeClr>
              </a:gs>
              <a:gs pos="7000">
                <a:schemeClr val="dk1">
                  <a:shade val="55000"/>
                  <a:satMod val="150000"/>
                </a:schemeClr>
              </a:gs>
              <a:gs pos="92000">
                <a:schemeClr val="dk1">
                  <a:tint val="98000"/>
                  <a:shade val="90000"/>
                  <a:satMod val="128000"/>
                </a:schemeClr>
              </a:gs>
              <a:gs pos="100000">
                <a:schemeClr val="dk1">
                  <a:tint val="90000"/>
                  <a:shade val="97000"/>
                  <a:satMod val="128000"/>
                </a:schemeClr>
              </a:gs>
            </a:gsLst>
          </a:gradFill>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4000" spc="300" dirty="0">
                <a:solidFill>
                  <a:schemeClr val="tx1"/>
                </a:solidFill>
              </a:rPr>
              <a:t>Let </a:t>
            </a:r>
            <a:r>
              <a:rPr lang="en-US" sz="4800" b="1" spc="300" dirty="0">
                <a:solidFill>
                  <a:schemeClr val="accent3">
                    <a:lumMod val="60000"/>
                    <a:lumOff val="40000"/>
                  </a:schemeClr>
                </a:solidFill>
                <a:effectLst>
                  <a:outerShdw blurRad="38100" dist="38100" dir="2700000" algn="tl">
                    <a:srgbClr val="000000">
                      <a:alpha val="43137"/>
                    </a:srgbClr>
                  </a:outerShdw>
                </a:effectLst>
              </a:rPr>
              <a:t>HOME | C&amp;D </a:t>
            </a:r>
            <a:r>
              <a:rPr lang="en-US" sz="4000" spc="300" dirty="0">
                <a:solidFill>
                  <a:schemeClr val="tx1"/>
                </a:solidFill>
              </a:rPr>
              <a:t>get started improving your business </a:t>
            </a:r>
            <a:r>
              <a:rPr lang="en-US" sz="4000" b="1" spc="300" dirty="0">
                <a:solidFill>
                  <a:schemeClr val="accent3">
                    <a:lumMod val="60000"/>
                    <a:lumOff val="40000"/>
                  </a:schemeClr>
                </a:solidFill>
              </a:rPr>
              <a:t>NOW</a:t>
            </a:r>
            <a:r>
              <a:rPr lang="en-US" sz="4000" spc="300" dirty="0">
                <a:solidFill>
                  <a:schemeClr val="tx1"/>
                </a:solidFill>
              </a:rPr>
              <a:t>, so you see results </a:t>
            </a:r>
            <a:r>
              <a:rPr lang="en-US" sz="4000" b="1" spc="300" dirty="0">
                <a:solidFill>
                  <a:schemeClr val="accent3">
                    <a:lumMod val="60000"/>
                    <a:lumOff val="40000"/>
                  </a:schemeClr>
                </a:solidFill>
              </a:rPr>
              <a:t>TODAY!</a:t>
            </a:r>
            <a:endParaRPr lang="en-US" sz="4000" dirty="0">
              <a:solidFill>
                <a:schemeClr val="tx1"/>
              </a:solidFill>
            </a:endParaRPr>
          </a:p>
        </p:txBody>
      </p:sp>
    </p:spTree>
    <p:extLst>
      <p:ext uri="{BB962C8B-B14F-4D97-AF65-F5344CB8AC3E}">
        <p14:creationId xmlns:p14="http://schemas.microsoft.com/office/powerpoint/2010/main" val="2014351842"/>
      </p:ext>
    </p:extLst>
  </p:cSld>
  <p:clrMapOvr>
    <a:masterClrMapping/>
  </p:clrMapOvr>
  <p:transition spd="med" advClick="0" advTm="15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480015-CA0A-47D0-8D62-B4E811C9A37F}"/>
              </a:ext>
            </a:extLst>
          </p:cNvPr>
          <p:cNvPicPr>
            <a:picLocks noChangeAspect="1"/>
          </p:cNvPicPr>
          <p:nvPr/>
        </p:nvPicPr>
        <p:blipFill>
          <a:blip r:embed="rId3"/>
          <a:stretch>
            <a:fillRect/>
          </a:stretch>
        </p:blipFill>
        <p:spPr>
          <a:xfrm>
            <a:off x="364056" y="3205616"/>
            <a:ext cx="5037823" cy="2833775"/>
          </a:xfrm>
          <a:prstGeom prst="rect">
            <a:avLst/>
          </a:prstGeom>
          <a:scene3d>
            <a:camera prst="isometricOffAxis1Top">
              <a:rot lat="19872723" lon="19467105" rev="1182744"/>
            </a:camera>
            <a:lightRig rig="harsh" dir="t">
              <a:rot lat="0" lon="0" rev="2400000"/>
            </a:lightRig>
          </a:scene3d>
          <a:sp3d prstMaterial="powder">
            <a:bevelT w="50800" h="38100"/>
            <a:bevelB w="215900" h="127000" prst="softRound"/>
          </a:sp3d>
        </p:spPr>
      </p:pic>
      <p:sp>
        <p:nvSpPr>
          <p:cNvPr id="2" name="Content Placeholder 1">
            <a:extLst>
              <a:ext uri="{FF2B5EF4-FFF2-40B4-BE49-F238E27FC236}">
                <a16:creationId xmlns:a16="http://schemas.microsoft.com/office/drawing/2014/main" id="{9EC5185E-8116-4175-85DF-71F3207A0195}"/>
              </a:ext>
            </a:extLst>
          </p:cNvPr>
          <p:cNvSpPr>
            <a:spLocks noGrp="1"/>
          </p:cNvSpPr>
          <p:nvPr>
            <p:ph idx="1"/>
          </p:nvPr>
        </p:nvSpPr>
        <p:spPr>
          <a:xfrm>
            <a:off x="5565913" y="4902078"/>
            <a:ext cx="6440557" cy="1230365"/>
          </a:xfrm>
        </p:spPr>
        <p:txBody>
          <a:bodyPr>
            <a:normAutofit/>
          </a:bodyPr>
          <a:lstStyle/>
          <a:p>
            <a:pPr marL="0" indent="0" algn="just">
              <a:buNone/>
            </a:pPr>
            <a:r>
              <a:rPr lang="en-US" dirty="0"/>
              <a:t>risks, impact and protection must be carefully calculated before commencing urban planning or establishing any central or regional road networks, </a:t>
            </a:r>
          </a:p>
        </p:txBody>
      </p:sp>
      <p:sp>
        <p:nvSpPr>
          <p:cNvPr id="3" name="Slide Number Placeholder 2">
            <a:extLst>
              <a:ext uri="{FF2B5EF4-FFF2-40B4-BE49-F238E27FC236}">
                <a16:creationId xmlns:a16="http://schemas.microsoft.com/office/drawing/2014/main" id="{49A45AE3-209F-4343-B3BE-6142D1B1041C}"/>
              </a:ext>
            </a:extLst>
          </p:cNvPr>
          <p:cNvSpPr>
            <a:spLocks noGrp="1"/>
          </p:cNvSpPr>
          <p:nvPr>
            <p:ph type="sldNum" sz="quarter" idx="12"/>
          </p:nvPr>
        </p:nvSpPr>
        <p:spPr/>
        <p:txBody>
          <a:bodyPr/>
          <a:lstStyle/>
          <a:p>
            <a:fld id="{D57F1E4F-1CFF-5643-939E-02111984F565}" type="slidenum">
              <a:rPr lang="en-US" smtClean="0"/>
              <a:t>3</a:t>
            </a:fld>
            <a:endParaRPr lang="en-US" dirty="0"/>
          </a:p>
        </p:txBody>
      </p:sp>
      <p:sp>
        <p:nvSpPr>
          <p:cNvPr id="4" name="Title 3">
            <a:extLst>
              <a:ext uri="{FF2B5EF4-FFF2-40B4-BE49-F238E27FC236}">
                <a16:creationId xmlns:a16="http://schemas.microsoft.com/office/drawing/2014/main" id="{43C038C3-6DC8-4755-8BCF-D42E6E246D1D}"/>
              </a:ext>
            </a:extLst>
          </p:cNvPr>
          <p:cNvSpPr>
            <a:spLocks noGrp="1"/>
          </p:cNvSpPr>
          <p:nvPr>
            <p:ph type="title"/>
          </p:nvPr>
        </p:nvSpPr>
        <p:spPr/>
        <p:txBody>
          <a:bodyPr/>
          <a:lstStyle/>
          <a:p>
            <a:pPr algn="ctr"/>
            <a:r>
              <a:rPr lang="en-US" dirty="0"/>
              <a:t>Risks &amp; Threats</a:t>
            </a:r>
          </a:p>
        </p:txBody>
      </p:sp>
      <p:pic>
        <p:nvPicPr>
          <p:cNvPr id="8" name="Picture 7">
            <a:extLst>
              <a:ext uri="{FF2B5EF4-FFF2-40B4-BE49-F238E27FC236}">
                <a16:creationId xmlns:a16="http://schemas.microsoft.com/office/drawing/2014/main" id="{826202B4-0070-40E8-A24B-6701859E090B}"/>
              </a:ext>
            </a:extLst>
          </p:cNvPr>
          <p:cNvPicPr>
            <a:picLocks noChangeAspect="1"/>
          </p:cNvPicPr>
          <p:nvPr/>
        </p:nvPicPr>
        <p:blipFill rotWithShape="1">
          <a:blip r:embed="rId4"/>
          <a:srcRect l="9809"/>
          <a:stretch/>
        </p:blipFill>
        <p:spPr>
          <a:xfrm>
            <a:off x="6808304" y="1509154"/>
            <a:ext cx="4599732" cy="3392924"/>
          </a:xfrm>
          <a:prstGeom prst="rect">
            <a:avLst/>
          </a:prstGeom>
          <a:scene3d>
            <a:camera prst="isometricOffAxis1Top">
              <a:rot lat="19599820" lon="1036460" rev="21056665"/>
            </a:camera>
            <a:lightRig rig="harsh" dir="t">
              <a:rot lat="0" lon="0" rev="2400000"/>
            </a:lightRig>
          </a:scene3d>
          <a:sp3d prstMaterial="powder">
            <a:bevelT w="50800" h="38100"/>
            <a:bevelB w="215900" h="127000" prst="softRound"/>
          </a:sp3d>
        </p:spPr>
      </p:pic>
      <p:sp>
        <p:nvSpPr>
          <p:cNvPr id="9" name="Content Placeholder 1">
            <a:extLst>
              <a:ext uri="{FF2B5EF4-FFF2-40B4-BE49-F238E27FC236}">
                <a16:creationId xmlns:a16="http://schemas.microsoft.com/office/drawing/2014/main" id="{F8F5D347-14E9-40B8-9E82-9A0E062DB00E}"/>
              </a:ext>
            </a:extLst>
          </p:cNvPr>
          <p:cNvSpPr txBox="1">
            <a:spLocks/>
          </p:cNvSpPr>
          <p:nvPr/>
        </p:nvSpPr>
        <p:spPr>
          <a:xfrm>
            <a:off x="364056" y="2054620"/>
            <a:ext cx="6444248" cy="95693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just">
              <a:buFont typeface="Wingdings 3" charset="2"/>
              <a:buNone/>
            </a:pPr>
            <a:r>
              <a:rPr lang="en-US" dirty="0"/>
              <a:t>Regardless of whether the development is the continuation of a pre-existing network or the creation of new networks and roads,</a:t>
            </a:r>
          </a:p>
        </p:txBody>
      </p:sp>
    </p:spTree>
    <p:extLst>
      <p:ext uri="{BB962C8B-B14F-4D97-AF65-F5344CB8AC3E}">
        <p14:creationId xmlns:p14="http://schemas.microsoft.com/office/powerpoint/2010/main" val="26660959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0"/>
                                        <p:tgtEl>
                                          <p:spTgt spid="2">
                                            <p:txEl>
                                              <p:pRg st="0" end="0"/>
                                            </p:txEl>
                                          </p:spTgt>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3000"/>
                                        <p:tgtEl>
                                          <p:spTgt spid="8"/>
                                        </p:tgtEl>
                                      </p:cBhvr>
                                    </p:animEffect>
                                  </p:childTnLst>
                                </p:cTn>
                              </p:par>
                            </p:childTnLst>
                          </p:cTn>
                        </p:par>
                        <p:par>
                          <p:cTn id="12" fill="hold">
                            <p:stCondLst>
                              <p:cond delay="8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0"/>
                                        <p:tgtEl>
                                          <p:spTgt spid="6"/>
                                        </p:tgtEl>
                                      </p:cBhvr>
                                    </p:animEffect>
                                  </p:childTnLst>
                                </p:cTn>
                              </p:par>
                            </p:childTnLst>
                          </p:cTn>
                        </p:par>
                        <p:par>
                          <p:cTn id="16" fill="hold">
                            <p:stCondLst>
                              <p:cond delay="13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4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DE07B80-AE27-4DD1-BC02-A956AE960E3C}"/>
              </a:ext>
            </a:extLst>
          </p:cNvPr>
          <p:cNvPicPr>
            <a:picLocks noChangeAspect="1"/>
          </p:cNvPicPr>
          <p:nvPr/>
        </p:nvPicPr>
        <p:blipFill>
          <a:blip r:embed="rId3"/>
          <a:stretch>
            <a:fillRect/>
          </a:stretch>
        </p:blipFill>
        <p:spPr>
          <a:xfrm>
            <a:off x="6164226" y="2140541"/>
            <a:ext cx="5798228" cy="4098610"/>
          </a:xfrm>
          <a:prstGeom prst="rect">
            <a:avLst/>
          </a:prstGeom>
        </p:spPr>
      </p:pic>
      <p:pic>
        <p:nvPicPr>
          <p:cNvPr id="8" name="Picture 7">
            <a:extLst>
              <a:ext uri="{FF2B5EF4-FFF2-40B4-BE49-F238E27FC236}">
                <a16:creationId xmlns:a16="http://schemas.microsoft.com/office/drawing/2014/main" id="{EBA0361D-6C1D-454E-848E-FC97B40945C6}"/>
              </a:ext>
            </a:extLst>
          </p:cNvPr>
          <p:cNvPicPr>
            <a:picLocks noChangeAspect="1"/>
          </p:cNvPicPr>
          <p:nvPr/>
        </p:nvPicPr>
        <p:blipFill>
          <a:blip r:embed="rId4"/>
          <a:stretch>
            <a:fillRect/>
          </a:stretch>
        </p:blipFill>
        <p:spPr>
          <a:xfrm>
            <a:off x="6164226" y="2140542"/>
            <a:ext cx="5779686" cy="4147045"/>
          </a:xfrm>
          <a:prstGeom prst="rect">
            <a:avLst/>
          </a:prstGeom>
        </p:spPr>
      </p:pic>
      <p:pic>
        <p:nvPicPr>
          <p:cNvPr id="10" name="Picture 9">
            <a:extLst>
              <a:ext uri="{FF2B5EF4-FFF2-40B4-BE49-F238E27FC236}">
                <a16:creationId xmlns:a16="http://schemas.microsoft.com/office/drawing/2014/main" id="{159986C8-D669-42ED-AFC4-0FE98F494309}"/>
              </a:ext>
            </a:extLst>
          </p:cNvPr>
          <p:cNvPicPr>
            <a:picLocks noChangeAspect="1"/>
          </p:cNvPicPr>
          <p:nvPr/>
        </p:nvPicPr>
        <p:blipFill>
          <a:blip r:embed="rId5"/>
          <a:stretch>
            <a:fillRect/>
          </a:stretch>
        </p:blipFill>
        <p:spPr>
          <a:xfrm>
            <a:off x="6164226" y="2175914"/>
            <a:ext cx="5798229" cy="4098610"/>
          </a:xfrm>
          <a:prstGeom prst="rect">
            <a:avLst/>
          </a:prstGeom>
        </p:spPr>
      </p:pic>
      <p:sp>
        <p:nvSpPr>
          <p:cNvPr id="2" name="Content Placeholder 1">
            <a:extLst>
              <a:ext uri="{FF2B5EF4-FFF2-40B4-BE49-F238E27FC236}">
                <a16:creationId xmlns:a16="http://schemas.microsoft.com/office/drawing/2014/main" id="{9EC5185E-8116-4175-85DF-71F3207A0195}"/>
              </a:ext>
            </a:extLst>
          </p:cNvPr>
          <p:cNvSpPr>
            <a:spLocks noGrp="1"/>
          </p:cNvSpPr>
          <p:nvPr>
            <p:ph idx="1"/>
          </p:nvPr>
        </p:nvSpPr>
        <p:spPr>
          <a:xfrm>
            <a:off x="303142" y="2092106"/>
            <a:ext cx="5532619" cy="4195481"/>
          </a:xfrm>
        </p:spPr>
        <p:txBody>
          <a:bodyPr>
            <a:normAutofit/>
          </a:bodyPr>
          <a:lstStyle/>
          <a:p>
            <a:pPr marL="0" indent="0" algn="just">
              <a:buNone/>
            </a:pPr>
            <a:r>
              <a:rPr lang="en-US" sz="2400" dirty="0"/>
              <a:t>Factors affecting floods &amp; flood behavior:</a:t>
            </a:r>
          </a:p>
          <a:p>
            <a:pPr algn="just"/>
            <a:r>
              <a:rPr lang="en-US" sz="2400" dirty="0"/>
              <a:t>Area of drainage basin and its characteristics</a:t>
            </a:r>
          </a:p>
          <a:p>
            <a:pPr algn="just"/>
            <a:r>
              <a:rPr lang="en-US" sz="2400" dirty="0"/>
              <a:t>Land use within the drainage</a:t>
            </a:r>
          </a:p>
          <a:p>
            <a:pPr algn="just"/>
            <a:r>
              <a:rPr lang="en-US" sz="2400" dirty="0"/>
              <a:t>Types of vegetation arising from within the drainage basin</a:t>
            </a:r>
          </a:p>
        </p:txBody>
      </p:sp>
      <p:sp>
        <p:nvSpPr>
          <p:cNvPr id="3" name="Slide Number Placeholder 2">
            <a:extLst>
              <a:ext uri="{FF2B5EF4-FFF2-40B4-BE49-F238E27FC236}">
                <a16:creationId xmlns:a16="http://schemas.microsoft.com/office/drawing/2014/main" id="{49A45AE3-209F-4343-B3BE-6142D1B1041C}"/>
              </a:ext>
            </a:extLst>
          </p:cNvPr>
          <p:cNvSpPr>
            <a:spLocks noGrp="1"/>
          </p:cNvSpPr>
          <p:nvPr>
            <p:ph type="sldNum" sz="quarter" idx="12"/>
          </p:nvPr>
        </p:nvSpPr>
        <p:spPr/>
        <p:txBody>
          <a:bodyPr/>
          <a:lstStyle/>
          <a:p>
            <a:fld id="{D57F1E4F-1CFF-5643-939E-02111984F565}" type="slidenum">
              <a:rPr lang="en-US" smtClean="0"/>
              <a:t>4</a:t>
            </a:fld>
            <a:endParaRPr lang="en-US" dirty="0"/>
          </a:p>
        </p:txBody>
      </p:sp>
      <p:sp>
        <p:nvSpPr>
          <p:cNvPr id="4" name="Title 3">
            <a:extLst>
              <a:ext uri="{FF2B5EF4-FFF2-40B4-BE49-F238E27FC236}">
                <a16:creationId xmlns:a16="http://schemas.microsoft.com/office/drawing/2014/main" id="{43C038C3-6DC8-4755-8BCF-D42E6E246D1D}"/>
              </a:ext>
            </a:extLst>
          </p:cNvPr>
          <p:cNvSpPr>
            <a:spLocks noGrp="1"/>
          </p:cNvSpPr>
          <p:nvPr>
            <p:ph type="title"/>
          </p:nvPr>
        </p:nvSpPr>
        <p:spPr/>
        <p:txBody>
          <a:bodyPr/>
          <a:lstStyle/>
          <a:p>
            <a:pPr algn="ctr"/>
            <a:r>
              <a:rPr lang="en-US" sz="5400" dirty="0"/>
              <a:t>Influencing Factors</a:t>
            </a:r>
          </a:p>
        </p:txBody>
      </p:sp>
    </p:spTree>
    <p:extLst>
      <p:ext uri="{BB962C8B-B14F-4D97-AF65-F5344CB8AC3E}">
        <p14:creationId xmlns:p14="http://schemas.microsoft.com/office/powerpoint/2010/main" val="5690321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2000"/>
                                        <p:tgtEl>
                                          <p:spTgt spid="2">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2000"/>
                                        <p:tgtEl>
                                          <p:spTgt spid="2">
                                            <p:txEl>
                                              <p:pRg st="2" end="2"/>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2000"/>
                                        <p:tgtEl>
                                          <p:spTgt spid="2">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500"/>
                                        <p:tgtEl>
                                          <p:spTgt spid="12"/>
                                        </p:tgtEl>
                                      </p:cBhvr>
                                    </p:animEffect>
                                  </p:childTnLst>
                                </p:cTn>
                              </p:par>
                            </p:childTnLst>
                          </p:cTn>
                        </p:par>
                        <p:par>
                          <p:cTn id="23" fill="hold">
                            <p:stCondLst>
                              <p:cond delay="8500"/>
                            </p:stCondLst>
                            <p:childTnLst>
                              <p:par>
                                <p:cTn id="24" presetID="10" presetClass="entr" presetSubtype="0" fill="hold" nodeType="afterEffect">
                                  <p:stCondLst>
                                    <p:cond delay="30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500"/>
                                        <p:tgtEl>
                                          <p:spTgt spid="8"/>
                                        </p:tgtEl>
                                      </p:cBhvr>
                                    </p:animEffect>
                                  </p:childTnLst>
                                </p:cTn>
                              </p:par>
                            </p:childTnLst>
                          </p:cTn>
                        </p:par>
                        <p:par>
                          <p:cTn id="27" fill="hold">
                            <p:stCondLst>
                              <p:cond delay="14000"/>
                            </p:stCondLst>
                            <p:childTnLst>
                              <p:par>
                                <p:cTn id="28" presetID="10" presetClass="entr" presetSubtype="0" fill="hold" nodeType="afterEffect">
                                  <p:stCondLst>
                                    <p:cond delay="300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41E6B3-64DE-4B6F-BBA3-07DE1401FC61}"/>
              </a:ext>
            </a:extLst>
          </p:cNvPr>
          <p:cNvSpPr>
            <a:spLocks noGrp="1"/>
          </p:cNvSpPr>
          <p:nvPr>
            <p:ph idx="1"/>
          </p:nvPr>
        </p:nvSpPr>
        <p:spPr>
          <a:xfrm>
            <a:off x="422693" y="1836384"/>
            <a:ext cx="10768045" cy="1479386"/>
          </a:xfrm>
        </p:spPr>
        <p:txBody>
          <a:bodyPr>
            <a:normAutofit/>
          </a:bodyPr>
          <a:lstStyle/>
          <a:p>
            <a:pPr marL="0" algn="just"/>
            <a:r>
              <a:rPr lang="en-US" sz="2400" dirty="0"/>
              <a:t>Designs &amp; schemes produced from best-in-industry studies </a:t>
            </a:r>
          </a:p>
          <a:p>
            <a:pPr marL="0" algn="just"/>
            <a:r>
              <a:rPr lang="en-US" sz="2400" dirty="0"/>
              <a:t>Full compliance with Ministry of Municipal &amp; Rural Affairs standards &amp; regulations</a:t>
            </a:r>
          </a:p>
          <a:p>
            <a:pPr marL="0" algn="just"/>
            <a:r>
              <a:rPr lang="en-US" sz="2400" dirty="0"/>
              <a:t>400+ approved studies issued throughout the Kingdom</a:t>
            </a:r>
          </a:p>
        </p:txBody>
      </p:sp>
      <p:sp>
        <p:nvSpPr>
          <p:cNvPr id="3" name="Slide Number Placeholder 2">
            <a:extLst>
              <a:ext uri="{FF2B5EF4-FFF2-40B4-BE49-F238E27FC236}">
                <a16:creationId xmlns:a16="http://schemas.microsoft.com/office/drawing/2014/main" id="{F77F32D6-EE73-4035-9E74-BE4671E7BEF9}"/>
              </a:ext>
            </a:extLst>
          </p:cNvPr>
          <p:cNvSpPr>
            <a:spLocks noGrp="1"/>
          </p:cNvSpPr>
          <p:nvPr>
            <p:ph type="sldNum" sz="quarter" idx="12"/>
          </p:nvPr>
        </p:nvSpPr>
        <p:spPr/>
        <p:txBody>
          <a:bodyPr/>
          <a:lstStyle/>
          <a:p>
            <a:fld id="{D57F1E4F-1CFF-5643-939E-02111984F565}" type="slidenum">
              <a:rPr lang="en-US" smtClean="0"/>
              <a:t>5</a:t>
            </a:fld>
            <a:endParaRPr lang="en-US" dirty="0"/>
          </a:p>
        </p:txBody>
      </p:sp>
      <p:sp>
        <p:nvSpPr>
          <p:cNvPr id="4" name="Title 3">
            <a:extLst>
              <a:ext uri="{FF2B5EF4-FFF2-40B4-BE49-F238E27FC236}">
                <a16:creationId xmlns:a16="http://schemas.microsoft.com/office/drawing/2014/main" id="{3B5919DD-133A-4376-A65D-D21EAFF92DFD}"/>
              </a:ext>
            </a:extLst>
          </p:cNvPr>
          <p:cNvSpPr>
            <a:spLocks noGrp="1"/>
          </p:cNvSpPr>
          <p:nvPr>
            <p:ph type="title"/>
          </p:nvPr>
        </p:nvSpPr>
        <p:spPr/>
        <p:txBody>
          <a:bodyPr/>
          <a:lstStyle/>
          <a:p>
            <a:pPr algn="ctr"/>
            <a:r>
              <a:rPr lang="en-US" dirty="0"/>
              <a:t>Reliable Solutions</a:t>
            </a:r>
          </a:p>
        </p:txBody>
      </p:sp>
      <p:pic>
        <p:nvPicPr>
          <p:cNvPr id="6" name="Picture 5">
            <a:extLst>
              <a:ext uri="{FF2B5EF4-FFF2-40B4-BE49-F238E27FC236}">
                <a16:creationId xmlns:a16="http://schemas.microsoft.com/office/drawing/2014/main" id="{08FEF4B8-5D56-46D7-AC85-D14B3D6F4F7E}"/>
              </a:ext>
            </a:extLst>
          </p:cNvPr>
          <p:cNvPicPr>
            <a:picLocks noChangeAspect="1"/>
          </p:cNvPicPr>
          <p:nvPr/>
        </p:nvPicPr>
        <p:blipFill>
          <a:blip r:embed="rId2"/>
          <a:stretch>
            <a:fillRect/>
          </a:stretch>
        </p:blipFill>
        <p:spPr>
          <a:xfrm>
            <a:off x="4671674" y="3542231"/>
            <a:ext cx="2848651" cy="2848651"/>
          </a:xfrm>
          <a:prstGeom prst="rect">
            <a:avLst/>
          </a:prstGeom>
          <a:scene3d>
            <a:camera prst="orthographicFront"/>
            <a:lightRig rig="threePt" dir="t"/>
          </a:scene3d>
          <a:sp3d>
            <a:bevelT prst="angle"/>
          </a:sp3d>
        </p:spPr>
      </p:pic>
    </p:spTree>
    <p:extLst>
      <p:ext uri="{BB962C8B-B14F-4D97-AF65-F5344CB8AC3E}">
        <p14:creationId xmlns:p14="http://schemas.microsoft.com/office/powerpoint/2010/main" val="12857710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0"/>
                                        <p:tgtEl>
                                          <p:spTgt spid="2">
                                            <p:txEl>
                                              <p:pRg st="0" end="0"/>
                                            </p:txEl>
                                          </p:spTgt>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0"/>
                                        <p:tgtEl>
                                          <p:spTgt spid="2">
                                            <p:txEl>
                                              <p:pRg st="1" end="1"/>
                                            </p:txEl>
                                          </p:spTgt>
                                        </p:tgtEl>
                                      </p:cBhvr>
                                    </p:animEffect>
                                  </p:childTnLst>
                                </p:cTn>
                              </p:par>
                            </p:childTnLst>
                          </p:cTn>
                        </p:par>
                        <p:par>
                          <p:cTn id="12" fill="hold">
                            <p:stCondLst>
                              <p:cond delay="10000"/>
                            </p:stCondLst>
                            <p:childTnLst>
                              <p:par>
                                <p:cTn id="13" presetID="10"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0"/>
                                        <p:tgtEl>
                                          <p:spTgt spid="2">
                                            <p:txEl>
                                              <p:pRg st="2" end="2"/>
                                            </p:txEl>
                                          </p:spTgt>
                                        </p:tgtEl>
                                      </p:cBhvr>
                                    </p:animEffect>
                                  </p:childTnLst>
                                </p:cTn>
                              </p:par>
                            </p:childTnLst>
                          </p:cTn>
                        </p:par>
                        <p:par>
                          <p:cTn id="16" fill="hold">
                            <p:stCondLst>
                              <p:cond delay="15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569250-2E12-4E4B-9C85-6B44B1911D9E}"/>
              </a:ext>
            </a:extLst>
          </p:cNvPr>
          <p:cNvSpPr>
            <a:spLocks noGrp="1"/>
          </p:cNvSpPr>
          <p:nvPr>
            <p:ph type="sldNum" sz="quarter" idx="12"/>
          </p:nvPr>
        </p:nvSpPr>
        <p:spPr/>
        <p:txBody>
          <a:bodyPr/>
          <a:lstStyle/>
          <a:p>
            <a:fld id="{D57F1E4F-1CFF-5643-939E-02111984F565}" type="slidenum">
              <a:rPr lang="en-US" smtClean="0"/>
              <a:t>6</a:t>
            </a:fld>
            <a:endParaRPr lang="en-US" dirty="0"/>
          </a:p>
        </p:txBody>
      </p:sp>
      <p:sp>
        <p:nvSpPr>
          <p:cNvPr id="4" name="Title 3">
            <a:extLst>
              <a:ext uri="{FF2B5EF4-FFF2-40B4-BE49-F238E27FC236}">
                <a16:creationId xmlns:a16="http://schemas.microsoft.com/office/drawing/2014/main" id="{F521FFDE-1060-4F36-947E-CCE726514466}"/>
              </a:ext>
            </a:extLst>
          </p:cNvPr>
          <p:cNvSpPr>
            <a:spLocks noGrp="1"/>
          </p:cNvSpPr>
          <p:nvPr>
            <p:ph type="title"/>
          </p:nvPr>
        </p:nvSpPr>
        <p:spPr/>
        <p:txBody>
          <a:bodyPr/>
          <a:lstStyle/>
          <a:p>
            <a:pPr algn="ctr"/>
            <a:r>
              <a:rPr lang="en-US" dirty="0"/>
              <a:t>Hydrologic Study Procedure</a:t>
            </a:r>
          </a:p>
        </p:txBody>
      </p:sp>
      <p:graphicFrame>
        <p:nvGraphicFramePr>
          <p:cNvPr id="5" name="Diagram 4">
            <a:extLst>
              <a:ext uri="{FF2B5EF4-FFF2-40B4-BE49-F238E27FC236}">
                <a16:creationId xmlns:a16="http://schemas.microsoft.com/office/drawing/2014/main" id="{604B3361-C7F6-4DD5-B703-7A31703452B6}"/>
              </a:ext>
            </a:extLst>
          </p:cNvPr>
          <p:cNvGraphicFramePr/>
          <p:nvPr>
            <p:extLst>
              <p:ext uri="{D42A27DB-BD31-4B8C-83A1-F6EECF244321}">
                <p14:modId xmlns:p14="http://schemas.microsoft.com/office/powerpoint/2010/main" val="1658200726"/>
              </p:ext>
            </p:extLst>
          </p:nvPr>
        </p:nvGraphicFramePr>
        <p:xfrm>
          <a:off x="421822" y="1470081"/>
          <a:ext cx="10768917" cy="40816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1" name="Group 30">
            <a:extLst>
              <a:ext uri="{FF2B5EF4-FFF2-40B4-BE49-F238E27FC236}">
                <a16:creationId xmlns:a16="http://schemas.microsoft.com/office/drawing/2014/main" id="{CFAF65C6-30D3-4E7E-A739-A93F9784069E}"/>
              </a:ext>
            </a:extLst>
          </p:cNvPr>
          <p:cNvGrpSpPr/>
          <p:nvPr/>
        </p:nvGrpSpPr>
        <p:grpSpPr>
          <a:xfrm>
            <a:off x="421822" y="5677017"/>
            <a:ext cx="11204873" cy="734693"/>
            <a:chOff x="1857638" y="2510204"/>
            <a:chExt cx="8292066" cy="734693"/>
          </a:xfrm>
          <a:scene3d>
            <a:camera prst="orthographicFront">
              <a:rot lat="0" lon="0" rev="0"/>
            </a:camera>
            <a:lightRig rig="contrasting" dir="t">
              <a:rot lat="0" lon="0" rev="1200000"/>
            </a:lightRig>
          </a:scene3d>
        </p:grpSpPr>
        <p:sp>
          <p:nvSpPr>
            <p:cNvPr id="32" name="Rectangle: Rounded Corners 31">
              <a:extLst>
                <a:ext uri="{FF2B5EF4-FFF2-40B4-BE49-F238E27FC236}">
                  <a16:creationId xmlns:a16="http://schemas.microsoft.com/office/drawing/2014/main" id="{C8EB862E-CCDC-434A-AD7D-186F43D625E6}"/>
                </a:ext>
              </a:extLst>
            </p:cNvPr>
            <p:cNvSpPr/>
            <p:nvPr/>
          </p:nvSpPr>
          <p:spPr>
            <a:xfrm>
              <a:off x="1857638" y="2510204"/>
              <a:ext cx="8292066" cy="734693"/>
            </a:xfrm>
            <a:prstGeom prst="roundRect">
              <a:avLst>
                <a:gd name="adj" fmla="val 10000"/>
              </a:avLst>
            </a:prstGeom>
          </p:spPr>
          <p:style>
            <a:lnRef idx="1">
              <a:schemeClr val="accent3"/>
            </a:lnRef>
            <a:fillRef idx="3">
              <a:schemeClr val="accent3"/>
            </a:fillRef>
            <a:effectRef idx="2">
              <a:schemeClr val="accent3"/>
            </a:effectRef>
            <a:fontRef idx="minor">
              <a:schemeClr val="lt1"/>
            </a:fontRef>
          </p:style>
        </p:sp>
        <p:sp>
          <p:nvSpPr>
            <p:cNvPr id="33" name="Rectangle: Rounded Corners 4">
              <a:extLst>
                <a:ext uri="{FF2B5EF4-FFF2-40B4-BE49-F238E27FC236}">
                  <a16:creationId xmlns:a16="http://schemas.microsoft.com/office/drawing/2014/main" id="{DC45B264-A409-4490-9067-5864A9F396E4}"/>
                </a:ext>
              </a:extLst>
            </p:cNvPr>
            <p:cNvSpPr txBox="1"/>
            <p:nvPr/>
          </p:nvSpPr>
          <p:spPr>
            <a:xfrm>
              <a:off x="1879156" y="2531722"/>
              <a:ext cx="8270548" cy="691657"/>
            </a:xfrm>
            <a:prstGeom prst="rect">
              <a:avLst/>
            </a:prstGeom>
            <a:ln/>
          </p:spPr>
          <p:style>
            <a:lnRef idx="1">
              <a:schemeClr val="accent3"/>
            </a:lnRef>
            <a:fillRef idx="3">
              <a:schemeClr val="accent3"/>
            </a:fillRef>
            <a:effectRef idx="2">
              <a:schemeClr val="accent3"/>
            </a:effectRef>
            <a:fontRef idx="minor">
              <a:schemeClr val="lt1"/>
            </a:fontRef>
          </p:style>
          <p:txBody>
            <a:bodyPr spcFirstLastPara="0" vert="horz" wrap="square" lIns="99060" tIns="99060" rIns="99060" bIns="99060" numCol="1" spcCol="1270" anchor="ctr" anchorCtr="0">
              <a:noAutofit/>
            </a:bodyPr>
            <a:lstStyle/>
            <a:p>
              <a:pPr lvl="0" algn="ctr"/>
              <a:r>
                <a:rPr lang="en-US" sz="3500" dirty="0"/>
                <a:t>Suggested Alternatives for Solutions</a:t>
              </a:r>
            </a:p>
          </p:txBody>
        </p:sp>
      </p:grpSp>
      <p:sp>
        <p:nvSpPr>
          <p:cNvPr id="29" name="Arrow: Down 28">
            <a:extLst>
              <a:ext uri="{FF2B5EF4-FFF2-40B4-BE49-F238E27FC236}">
                <a16:creationId xmlns:a16="http://schemas.microsoft.com/office/drawing/2014/main" id="{2C3ACEAD-F0B9-48B2-85C7-954EF24286A0}"/>
              </a:ext>
            </a:extLst>
          </p:cNvPr>
          <p:cNvSpPr/>
          <p:nvPr/>
        </p:nvSpPr>
        <p:spPr>
          <a:xfrm>
            <a:off x="10742265" y="5397501"/>
            <a:ext cx="477551" cy="477551"/>
          </a:xfrm>
          <a:prstGeom prst="downArrow">
            <a:avLst>
              <a:gd name="adj1" fmla="val 55000"/>
              <a:gd name="adj2" fmla="val 45000"/>
            </a:avLst>
          </a:prstGeom>
          <a:scene3d>
            <a:camera prst="orthographicFront">
              <a:rot lat="0" lon="0" rev="0"/>
            </a:camera>
            <a:lightRig rig="contrasting" dir="t">
              <a:rot lat="0" lon="0" rev="1200000"/>
            </a:lightRig>
          </a:scene3d>
        </p:spPr>
        <p:style>
          <a:lnRef idx="1">
            <a:schemeClr val="accent3"/>
          </a:lnRef>
          <a:fillRef idx="2">
            <a:schemeClr val="accent3"/>
          </a:fillRef>
          <a:effectRef idx="1">
            <a:schemeClr val="accent3"/>
          </a:effectRef>
          <a:fontRef idx="minor">
            <a:schemeClr val="dk1"/>
          </a:fontRef>
        </p:style>
      </p:sp>
    </p:spTree>
    <p:extLst>
      <p:ext uri="{BB962C8B-B14F-4D97-AF65-F5344CB8AC3E}">
        <p14:creationId xmlns:p14="http://schemas.microsoft.com/office/powerpoint/2010/main" val="21089449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graphicEl>
                                              <a:dgm id="{47F950BB-49AD-481A-AFAC-CBABB4848CD0}"/>
                                            </p:graphicEl>
                                          </p:spTgt>
                                        </p:tgtEl>
                                        <p:attrNameLst>
                                          <p:attrName>style.visibility</p:attrName>
                                        </p:attrNameLst>
                                      </p:cBhvr>
                                      <p:to>
                                        <p:strVal val="visible"/>
                                      </p:to>
                                    </p:set>
                                    <p:animEffect transition="in" filter="fade">
                                      <p:cBhvr>
                                        <p:cTn id="7" dur="1500"/>
                                        <p:tgtEl>
                                          <p:spTgt spid="5">
                                            <p:graphicEl>
                                              <a:dgm id="{47F950BB-49AD-481A-AFAC-CBABB4848CD0}"/>
                                            </p:graphicEl>
                                          </p:spTgt>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5">
                                            <p:graphicEl>
                                              <a:dgm id="{0F230240-6ABF-4CBD-85B7-FE365F3E175B}"/>
                                            </p:graphicEl>
                                          </p:spTgt>
                                        </p:tgtEl>
                                        <p:attrNameLst>
                                          <p:attrName>style.visibility</p:attrName>
                                        </p:attrNameLst>
                                      </p:cBhvr>
                                      <p:to>
                                        <p:strVal val="visible"/>
                                      </p:to>
                                    </p:set>
                                    <p:animEffect transition="in" filter="fade">
                                      <p:cBhvr>
                                        <p:cTn id="11" dur="1500"/>
                                        <p:tgtEl>
                                          <p:spTgt spid="5">
                                            <p:graphicEl>
                                              <a:dgm id="{0F230240-6ABF-4CBD-85B7-FE365F3E175B}"/>
                                            </p:graphicEl>
                                          </p:spTgt>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5">
                                            <p:graphicEl>
                                              <a:dgm id="{BB9F60A1-CB9F-4AEE-94EF-D9B7B7726E94}"/>
                                            </p:graphicEl>
                                          </p:spTgt>
                                        </p:tgtEl>
                                        <p:attrNameLst>
                                          <p:attrName>style.visibility</p:attrName>
                                        </p:attrNameLst>
                                      </p:cBhvr>
                                      <p:to>
                                        <p:strVal val="visible"/>
                                      </p:to>
                                    </p:set>
                                    <p:animEffect transition="in" filter="fade">
                                      <p:cBhvr>
                                        <p:cTn id="15" dur="1500"/>
                                        <p:tgtEl>
                                          <p:spTgt spid="5">
                                            <p:graphicEl>
                                              <a:dgm id="{BB9F60A1-CB9F-4AEE-94EF-D9B7B7726E94}"/>
                                            </p:graphicEl>
                                          </p:spTgt>
                                        </p:tgtEl>
                                      </p:cBhvr>
                                    </p:animEffect>
                                  </p:childTnLst>
                                </p:cTn>
                              </p:par>
                            </p:childTnLst>
                          </p:cTn>
                        </p:par>
                        <p:par>
                          <p:cTn id="16" fill="hold">
                            <p:stCondLst>
                              <p:cond delay="4500"/>
                            </p:stCondLst>
                            <p:childTnLst>
                              <p:par>
                                <p:cTn id="17" presetID="10" presetClass="entr" presetSubtype="0" fill="hold" grpId="0" nodeType="afterEffect">
                                  <p:stCondLst>
                                    <p:cond delay="0"/>
                                  </p:stCondLst>
                                  <p:childTnLst>
                                    <p:set>
                                      <p:cBhvr>
                                        <p:cTn id="18" dur="1" fill="hold">
                                          <p:stCondLst>
                                            <p:cond delay="0"/>
                                          </p:stCondLst>
                                        </p:cTn>
                                        <p:tgtEl>
                                          <p:spTgt spid="5">
                                            <p:graphicEl>
                                              <a:dgm id="{DE645804-889E-4FBC-BFBF-F9969692DB29}"/>
                                            </p:graphicEl>
                                          </p:spTgt>
                                        </p:tgtEl>
                                        <p:attrNameLst>
                                          <p:attrName>style.visibility</p:attrName>
                                        </p:attrNameLst>
                                      </p:cBhvr>
                                      <p:to>
                                        <p:strVal val="visible"/>
                                      </p:to>
                                    </p:set>
                                    <p:animEffect transition="in" filter="fade">
                                      <p:cBhvr>
                                        <p:cTn id="19" dur="1500"/>
                                        <p:tgtEl>
                                          <p:spTgt spid="5">
                                            <p:graphicEl>
                                              <a:dgm id="{DE645804-889E-4FBC-BFBF-F9969692DB29}"/>
                                            </p:graphicEl>
                                          </p:spTgt>
                                        </p:tgtEl>
                                      </p:cBhvr>
                                    </p:animEffect>
                                  </p:childTnLst>
                                </p:cTn>
                              </p:par>
                            </p:childTnLst>
                          </p:cTn>
                        </p:par>
                        <p:par>
                          <p:cTn id="20" fill="hold">
                            <p:stCondLst>
                              <p:cond delay="6000"/>
                            </p:stCondLst>
                            <p:childTnLst>
                              <p:par>
                                <p:cTn id="21" presetID="10" presetClass="entr" presetSubtype="0" fill="hold" grpId="0" nodeType="afterEffect">
                                  <p:stCondLst>
                                    <p:cond delay="0"/>
                                  </p:stCondLst>
                                  <p:childTnLst>
                                    <p:set>
                                      <p:cBhvr>
                                        <p:cTn id="22" dur="1" fill="hold">
                                          <p:stCondLst>
                                            <p:cond delay="0"/>
                                          </p:stCondLst>
                                        </p:cTn>
                                        <p:tgtEl>
                                          <p:spTgt spid="5">
                                            <p:graphicEl>
                                              <a:dgm id="{C61989B9-945D-45C8-8D71-340FC927458C}"/>
                                            </p:graphicEl>
                                          </p:spTgt>
                                        </p:tgtEl>
                                        <p:attrNameLst>
                                          <p:attrName>style.visibility</p:attrName>
                                        </p:attrNameLst>
                                      </p:cBhvr>
                                      <p:to>
                                        <p:strVal val="visible"/>
                                      </p:to>
                                    </p:set>
                                    <p:animEffect transition="in" filter="fade">
                                      <p:cBhvr>
                                        <p:cTn id="23" dur="1500"/>
                                        <p:tgtEl>
                                          <p:spTgt spid="5">
                                            <p:graphicEl>
                                              <a:dgm id="{C61989B9-945D-45C8-8D71-340FC927458C}"/>
                                            </p:graphicEl>
                                          </p:spTgt>
                                        </p:tgtEl>
                                      </p:cBhvr>
                                    </p:animEffect>
                                  </p:childTnLst>
                                </p:cTn>
                              </p:par>
                            </p:childTnLst>
                          </p:cTn>
                        </p:par>
                        <p:par>
                          <p:cTn id="24" fill="hold">
                            <p:stCondLst>
                              <p:cond delay="7500"/>
                            </p:stCondLst>
                            <p:childTnLst>
                              <p:par>
                                <p:cTn id="25" presetID="10" presetClass="entr" presetSubtype="0" fill="hold" grpId="0" nodeType="afterEffect">
                                  <p:stCondLst>
                                    <p:cond delay="0"/>
                                  </p:stCondLst>
                                  <p:childTnLst>
                                    <p:set>
                                      <p:cBhvr>
                                        <p:cTn id="26" dur="1" fill="hold">
                                          <p:stCondLst>
                                            <p:cond delay="0"/>
                                          </p:stCondLst>
                                        </p:cTn>
                                        <p:tgtEl>
                                          <p:spTgt spid="5">
                                            <p:graphicEl>
                                              <a:dgm id="{B50E73B8-B9E9-471A-8A58-DB86859CCCD5}"/>
                                            </p:graphicEl>
                                          </p:spTgt>
                                        </p:tgtEl>
                                        <p:attrNameLst>
                                          <p:attrName>style.visibility</p:attrName>
                                        </p:attrNameLst>
                                      </p:cBhvr>
                                      <p:to>
                                        <p:strVal val="visible"/>
                                      </p:to>
                                    </p:set>
                                    <p:animEffect transition="in" filter="fade">
                                      <p:cBhvr>
                                        <p:cTn id="27" dur="1500"/>
                                        <p:tgtEl>
                                          <p:spTgt spid="5">
                                            <p:graphicEl>
                                              <a:dgm id="{B50E73B8-B9E9-471A-8A58-DB86859CCCD5}"/>
                                            </p:graphicEl>
                                          </p:spTgt>
                                        </p:tgtEl>
                                      </p:cBhvr>
                                    </p:animEffect>
                                  </p:childTnLst>
                                </p:cTn>
                              </p:par>
                            </p:childTnLst>
                          </p:cTn>
                        </p:par>
                        <p:par>
                          <p:cTn id="28" fill="hold">
                            <p:stCondLst>
                              <p:cond delay="9000"/>
                            </p:stCondLst>
                            <p:childTnLst>
                              <p:par>
                                <p:cTn id="29" presetID="10" presetClass="entr" presetSubtype="0" fill="hold" grpId="0" nodeType="afterEffect">
                                  <p:stCondLst>
                                    <p:cond delay="0"/>
                                  </p:stCondLst>
                                  <p:childTnLst>
                                    <p:set>
                                      <p:cBhvr>
                                        <p:cTn id="30" dur="1" fill="hold">
                                          <p:stCondLst>
                                            <p:cond delay="0"/>
                                          </p:stCondLst>
                                        </p:cTn>
                                        <p:tgtEl>
                                          <p:spTgt spid="5">
                                            <p:graphicEl>
                                              <a:dgm id="{62455799-D6CD-4221-B966-B9F0E78D0EE5}"/>
                                            </p:graphicEl>
                                          </p:spTgt>
                                        </p:tgtEl>
                                        <p:attrNameLst>
                                          <p:attrName>style.visibility</p:attrName>
                                        </p:attrNameLst>
                                      </p:cBhvr>
                                      <p:to>
                                        <p:strVal val="visible"/>
                                      </p:to>
                                    </p:set>
                                    <p:animEffect transition="in" filter="fade">
                                      <p:cBhvr>
                                        <p:cTn id="31" dur="1500"/>
                                        <p:tgtEl>
                                          <p:spTgt spid="5">
                                            <p:graphicEl>
                                              <a:dgm id="{62455799-D6CD-4221-B966-B9F0E78D0EE5}"/>
                                            </p:graphicEl>
                                          </p:spTgt>
                                        </p:tgtEl>
                                      </p:cBhvr>
                                    </p:animEffect>
                                  </p:childTnLst>
                                </p:cTn>
                              </p:par>
                            </p:childTnLst>
                          </p:cTn>
                        </p:par>
                        <p:par>
                          <p:cTn id="32" fill="hold">
                            <p:stCondLst>
                              <p:cond delay="10500"/>
                            </p:stCondLst>
                            <p:childTnLst>
                              <p:par>
                                <p:cTn id="33" presetID="10" presetClass="entr" presetSubtype="0" fill="hold" grpId="0" nodeType="afterEffect">
                                  <p:stCondLst>
                                    <p:cond delay="0"/>
                                  </p:stCondLst>
                                  <p:childTnLst>
                                    <p:set>
                                      <p:cBhvr>
                                        <p:cTn id="34" dur="1" fill="hold">
                                          <p:stCondLst>
                                            <p:cond delay="0"/>
                                          </p:stCondLst>
                                        </p:cTn>
                                        <p:tgtEl>
                                          <p:spTgt spid="5">
                                            <p:graphicEl>
                                              <a:dgm id="{5CB270EB-CA29-4647-B74F-9EC4C691570D}"/>
                                            </p:graphicEl>
                                          </p:spTgt>
                                        </p:tgtEl>
                                        <p:attrNameLst>
                                          <p:attrName>style.visibility</p:attrName>
                                        </p:attrNameLst>
                                      </p:cBhvr>
                                      <p:to>
                                        <p:strVal val="visible"/>
                                      </p:to>
                                    </p:set>
                                    <p:animEffect transition="in" filter="fade">
                                      <p:cBhvr>
                                        <p:cTn id="35" dur="1500"/>
                                        <p:tgtEl>
                                          <p:spTgt spid="5">
                                            <p:graphicEl>
                                              <a:dgm id="{5CB270EB-CA29-4647-B74F-9EC4C691570D}"/>
                                            </p:graphicEl>
                                          </p:spTgt>
                                        </p:tgtEl>
                                      </p:cBhvr>
                                    </p:animEffect>
                                  </p:childTnLst>
                                </p:cTn>
                              </p:par>
                            </p:childTnLst>
                          </p:cTn>
                        </p:par>
                        <p:par>
                          <p:cTn id="36" fill="hold">
                            <p:stCondLst>
                              <p:cond delay="12000"/>
                            </p:stCondLst>
                            <p:childTnLst>
                              <p:par>
                                <p:cTn id="37" presetID="10" presetClass="entr" presetSubtype="0" fill="hold" grpId="0" nodeType="afterEffect">
                                  <p:stCondLst>
                                    <p:cond delay="0"/>
                                  </p:stCondLst>
                                  <p:childTnLst>
                                    <p:set>
                                      <p:cBhvr>
                                        <p:cTn id="38" dur="1" fill="hold">
                                          <p:stCondLst>
                                            <p:cond delay="0"/>
                                          </p:stCondLst>
                                        </p:cTn>
                                        <p:tgtEl>
                                          <p:spTgt spid="5">
                                            <p:graphicEl>
                                              <a:dgm id="{EED9D5A3-1E39-4DCD-B2C1-EEBEC8DCD60B}"/>
                                            </p:graphicEl>
                                          </p:spTgt>
                                        </p:tgtEl>
                                        <p:attrNameLst>
                                          <p:attrName>style.visibility</p:attrName>
                                        </p:attrNameLst>
                                      </p:cBhvr>
                                      <p:to>
                                        <p:strVal val="visible"/>
                                      </p:to>
                                    </p:set>
                                    <p:animEffect transition="in" filter="fade">
                                      <p:cBhvr>
                                        <p:cTn id="39" dur="1500"/>
                                        <p:tgtEl>
                                          <p:spTgt spid="5">
                                            <p:graphicEl>
                                              <a:dgm id="{EED9D5A3-1E39-4DCD-B2C1-EEBEC8DCD60B}"/>
                                            </p:graphicEl>
                                          </p:spTgt>
                                        </p:tgtEl>
                                      </p:cBhvr>
                                    </p:animEffect>
                                  </p:childTnLst>
                                </p:cTn>
                              </p:par>
                            </p:childTnLst>
                          </p:cTn>
                        </p:par>
                        <p:par>
                          <p:cTn id="40" fill="hold">
                            <p:stCondLst>
                              <p:cond delay="13500"/>
                            </p:stCondLst>
                            <p:childTnLst>
                              <p:par>
                                <p:cTn id="41" presetID="10" presetClass="entr" presetSubtype="0" fill="hold"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3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41E6B3-64DE-4B6F-BBA3-07DE1401FC61}"/>
              </a:ext>
            </a:extLst>
          </p:cNvPr>
          <p:cNvSpPr>
            <a:spLocks noGrp="1"/>
          </p:cNvSpPr>
          <p:nvPr>
            <p:ph idx="1"/>
          </p:nvPr>
        </p:nvSpPr>
        <p:spPr>
          <a:xfrm>
            <a:off x="403412" y="2106706"/>
            <a:ext cx="5372906" cy="4382380"/>
          </a:xfrm>
        </p:spPr>
        <p:txBody>
          <a:bodyPr>
            <a:normAutofit/>
          </a:bodyPr>
          <a:lstStyle/>
          <a:p>
            <a:pPr marL="0" indent="0">
              <a:buNone/>
            </a:pPr>
            <a:r>
              <a:rPr lang="en-US" sz="2800" b="1" u="sng" dirty="0">
                <a:solidFill>
                  <a:srgbClr val="FFDA3F"/>
                </a:solidFill>
              </a:rPr>
              <a:t>Methods:</a:t>
            </a:r>
            <a:r>
              <a:rPr lang="en-US" sz="2800" b="1" dirty="0">
                <a:solidFill>
                  <a:srgbClr val="FFDA3F"/>
                </a:solidFill>
              </a:rPr>
              <a:t> </a:t>
            </a:r>
            <a:r>
              <a:rPr lang="en-US" sz="2800" dirty="0"/>
              <a:t>Topographic data and survey analysis.</a:t>
            </a:r>
          </a:p>
          <a:p>
            <a:pPr marL="0" indent="0">
              <a:buNone/>
            </a:pPr>
            <a:r>
              <a:rPr lang="en-US" sz="2800" b="1" u="sng" dirty="0">
                <a:solidFill>
                  <a:srgbClr val="FFDA3F"/>
                </a:solidFill>
              </a:rPr>
              <a:t>Technology:</a:t>
            </a:r>
            <a:r>
              <a:rPr lang="en-US" sz="2800" b="1" dirty="0">
                <a:solidFill>
                  <a:srgbClr val="FFDA3F"/>
                </a:solidFill>
              </a:rPr>
              <a:t> </a:t>
            </a:r>
            <a:r>
              <a:rPr lang="en-US" sz="2800" dirty="0"/>
              <a:t>A digital elevation model of the study area, with a precision of ​​10 meters (WGS84), </a:t>
            </a:r>
          </a:p>
          <a:p>
            <a:pPr marL="0" indent="0">
              <a:buNone/>
            </a:pPr>
            <a:r>
              <a:rPr lang="en-US" sz="2800" b="1" u="sng" dirty="0">
                <a:solidFill>
                  <a:srgbClr val="FFDA3F"/>
                </a:solidFill>
              </a:rPr>
              <a:t>Determinations:</a:t>
            </a:r>
            <a:r>
              <a:rPr lang="en-US" sz="2800" b="1" dirty="0"/>
              <a:t> </a:t>
            </a:r>
            <a:r>
              <a:rPr lang="en-US" sz="2800" dirty="0"/>
              <a:t>Paths of </a:t>
            </a:r>
            <a:r>
              <a:rPr lang="en-US" sz="2800" dirty="0" err="1"/>
              <a:t>wadis</a:t>
            </a:r>
            <a:r>
              <a:rPr lang="en-US" sz="2800" dirty="0"/>
              <a:t> and streams, land surface gradients, slopes, boundaries and characteristics of drainage  basins. </a:t>
            </a:r>
          </a:p>
        </p:txBody>
      </p:sp>
      <p:sp>
        <p:nvSpPr>
          <p:cNvPr id="3" name="Slide Number Placeholder 2">
            <a:extLst>
              <a:ext uri="{FF2B5EF4-FFF2-40B4-BE49-F238E27FC236}">
                <a16:creationId xmlns:a16="http://schemas.microsoft.com/office/drawing/2014/main" id="{F77F32D6-EE73-4035-9E74-BE4671E7BEF9}"/>
              </a:ext>
            </a:extLst>
          </p:cNvPr>
          <p:cNvSpPr>
            <a:spLocks noGrp="1"/>
          </p:cNvSpPr>
          <p:nvPr>
            <p:ph type="sldNum" sz="quarter" idx="12"/>
          </p:nvPr>
        </p:nvSpPr>
        <p:spPr/>
        <p:txBody>
          <a:bodyPr/>
          <a:lstStyle/>
          <a:p>
            <a:fld id="{D57F1E4F-1CFF-5643-939E-02111984F565}" type="slidenum">
              <a:rPr lang="en-US" smtClean="0"/>
              <a:t>7</a:t>
            </a:fld>
            <a:endParaRPr lang="en-US" dirty="0"/>
          </a:p>
        </p:txBody>
      </p:sp>
      <p:sp>
        <p:nvSpPr>
          <p:cNvPr id="4" name="Title 3">
            <a:extLst>
              <a:ext uri="{FF2B5EF4-FFF2-40B4-BE49-F238E27FC236}">
                <a16:creationId xmlns:a16="http://schemas.microsoft.com/office/drawing/2014/main" id="{3B5919DD-133A-4376-A65D-D21EAFF92DFD}"/>
              </a:ext>
            </a:extLst>
          </p:cNvPr>
          <p:cNvSpPr>
            <a:spLocks noGrp="1"/>
          </p:cNvSpPr>
          <p:nvPr>
            <p:ph type="title"/>
          </p:nvPr>
        </p:nvSpPr>
        <p:spPr/>
        <p:txBody>
          <a:bodyPr/>
          <a:lstStyle/>
          <a:p>
            <a:pPr algn="ctr"/>
            <a:r>
              <a:rPr lang="en-US" sz="5400" dirty="0"/>
              <a:t>Topographic Study &amp; Survey Works</a:t>
            </a:r>
          </a:p>
        </p:txBody>
      </p:sp>
      <p:pic>
        <p:nvPicPr>
          <p:cNvPr id="5" name="Picture 4">
            <a:extLst>
              <a:ext uri="{FF2B5EF4-FFF2-40B4-BE49-F238E27FC236}">
                <a16:creationId xmlns:a16="http://schemas.microsoft.com/office/drawing/2014/main" id="{2E974FFD-A546-4B44-8C68-C911FFCE0340}"/>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6296207" y="2392552"/>
            <a:ext cx="5338445" cy="3773805"/>
          </a:xfrm>
          <a:prstGeom prst="rect">
            <a:avLst/>
          </a:prstGeom>
          <a:noFill/>
          <a:ln w="19050">
            <a:solidFill>
              <a:schemeClr val="tx1"/>
            </a:solidFill>
          </a:ln>
        </p:spPr>
      </p:pic>
      <p:sp>
        <p:nvSpPr>
          <p:cNvPr id="6" name="Rectangle 5">
            <a:extLst>
              <a:ext uri="{FF2B5EF4-FFF2-40B4-BE49-F238E27FC236}">
                <a16:creationId xmlns:a16="http://schemas.microsoft.com/office/drawing/2014/main" id="{2B4DB768-A04B-4387-9DC7-11888A608EE8}"/>
              </a:ext>
            </a:extLst>
          </p:cNvPr>
          <p:cNvSpPr/>
          <p:nvPr/>
        </p:nvSpPr>
        <p:spPr>
          <a:xfrm>
            <a:off x="10615613" y="3062288"/>
            <a:ext cx="619125" cy="6667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0741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4000"/>
                                        <p:tgtEl>
                                          <p:spTgt spid="2">
                                            <p:txEl>
                                              <p:pRg st="0" end="0"/>
                                            </p:txEl>
                                          </p:spTgt>
                                        </p:tgtEl>
                                      </p:cBhvr>
                                    </p:animEffect>
                                  </p:childTnLst>
                                </p:cTn>
                              </p:par>
                            </p:childTnLst>
                          </p:cTn>
                        </p:par>
                        <p:par>
                          <p:cTn id="8" fill="hold">
                            <p:stCondLst>
                              <p:cond delay="40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40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4000"/>
                                        <p:tgtEl>
                                          <p:spTgt spid="2">
                                            <p:txEl>
                                              <p:pRg st="2" end="2"/>
                                            </p:txEl>
                                          </p:spTgt>
                                        </p:tgtEl>
                                      </p:cBhvr>
                                    </p:animEffect>
                                  </p:childTnLst>
                                </p:cTn>
                              </p:par>
                            </p:childTnLst>
                          </p:cTn>
                        </p:par>
                        <p:par>
                          <p:cTn id="17" fill="hold">
                            <p:stCondLst>
                              <p:cond delay="40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40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41E6B3-64DE-4B6F-BBA3-07DE1401FC61}"/>
              </a:ext>
            </a:extLst>
          </p:cNvPr>
          <p:cNvSpPr>
            <a:spLocks noGrp="1"/>
          </p:cNvSpPr>
          <p:nvPr>
            <p:ph idx="1"/>
          </p:nvPr>
        </p:nvSpPr>
        <p:spPr>
          <a:xfrm>
            <a:off x="6364941" y="2625735"/>
            <a:ext cx="4825798" cy="2914866"/>
          </a:xfrm>
        </p:spPr>
        <p:txBody>
          <a:bodyPr>
            <a:normAutofit/>
          </a:bodyPr>
          <a:lstStyle/>
          <a:p>
            <a:pPr marL="0" indent="0" algn="just">
              <a:buNone/>
            </a:pPr>
            <a:r>
              <a:rPr lang="en-US" sz="2800" dirty="0"/>
              <a:t>With topographic maps produced by SGS, we </a:t>
            </a:r>
            <a:r>
              <a:rPr lang="en-US" sz="2800" u="sng" dirty="0">
                <a:solidFill>
                  <a:srgbClr val="FFDA3F"/>
                </a:solidFill>
              </a:rPr>
              <a:t>identify principal land features</a:t>
            </a:r>
            <a:r>
              <a:rPr lang="en-US" sz="2800" dirty="0"/>
              <a:t> that affect and threaten the study area.</a:t>
            </a:r>
          </a:p>
        </p:txBody>
      </p:sp>
      <p:sp>
        <p:nvSpPr>
          <p:cNvPr id="3" name="Slide Number Placeholder 2">
            <a:extLst>
              <a:ext uri="{FF2B5EF4-FFF2-40B4-BE49-F238E27FC236}">
                <a16:creationId xmlns:a16="http://schemas.microsoft.com/office/drawing/2014/main" id="{F77F32D6-EE73-4035-9E74-BE4671E7BEF9}"/>
              </a:ext>
            </a:extLst>
          </p:cNvPr>
          <p:cNvSpPr>
            <a:spLocks noGrp="1"/>
          </p:cNvSpPr>
          <p:nvPr>
            <p:ph type="sldNum" sz="quarter" idx="12"/>
          </p:nvPr>
        </p:nvSpPr>
        <p:spPr/>
        <p:txBody>
          <a:bodyPr/>
          <a:lstStyle/>
          <a:p>
            <a:fld id="{D57F1E4F-1CFF-5643-939E-02111984F565}" type="slidenum">
              <a:rPr lang="en-US" smtClean="0"/>
              <a:t>8</a:t>
            </a:fld>
            <a:endParaRPr lang="en-US" dirty="0"/>
          </a:p>
        </p:txBody>
      </p:sp>
      <p:sp>
        <p:nvSpPr>
          <p:cNvPr id="4" name="Title 3">
            <a:extLst>
              <a:ext uri="{FF2B5EF4-FFF2-40B4-BE49-F238E27FC236}">
                <a16:creationId xmlns:a16="http://schemas.microsoft.com/office/drawing/2014/main" id="{3B5919DD-133A-4376-A65D-D21EAFF92DFD}"/>
              </a:ext>
            </a:extLst>
          </p:cNvPr>
          <p:cNvSpPr>
            <a:spLocks noGrp="1"/>
          </p:cNvSpPr>
          <p:nvPr>
            <p:ph type="title"/>
          </p:nvPr>
        </p:nvSpPr>
        <p:spPr>
          <a:xfrm>
            <a:off x="1973942" y="278556"/>
            <a:ext cx="8446767" cy="1400530"/>
          </a:xfrm>
        </p:spPr>
        <p:txBody>
          <a:bodyPr/>
          <a:lstStyle/>
          <a:p>
            <a:pPr algn="ctr"/>
            <a:r>
              <a:rPr lang="en-US" sz="5400" dirty="0"/>
              <a:t>Topographic Study &amp; Survey Works</a:t>
            </a:r>
          </a:p>
        </p:txBody>
      </p:sp>
      <p:pic>
        <p:nvPicPr>
          <p:cNvPr id="7" name="Picture 6">
            <a:extLst>
              <a:ext uri="{FF2B5EF4-FFF2-40B4-BE49-F238E27FC236}">
                <a16:creationId xmlns:a16="http://schemas.microsoft.com/office/drawing/2014/main" id="{AF5065EB-8DCA-4DE6-80DC-8867D7D13F3F}"/>
              </a:ext>
            </a:extLst>
          </p:cNvPr>
          <p:cNvPicPr>
            <a:picLocks noChangeAspect="1"/>
          </p:cNvPicPr>
          <p:nvPr/>
        </p:nvPicPr>
        <p:blipFill>
          <a:blip r:embed="rId2"/>
          <a:stretch>
            <a:fillRect/>
          </a:stretch>
        </p:blipFill>
        <p:spPr>
          <a:xfrm>
            <a:off x="352698" y="2310805"/>
            <a:ext cx="5603016" cy="3959565"/>
          </a:xfrm>
          <a:prstGeom prst="rect">
            <a:avLst/>
          </a:prstGeom>
        </p:spPr>
      </p:pic>
      <p:sp>
        <p:nvSpPr>
          <p:cNvPr id="6" name="Rectangle 5">
            <a:extLst>
              <a:ext uri="{FF2B5EF4-FFF2-40B4-BE49-F238E27FC236}">
                <a16:creationId xmlns:a16="http://schemas.microsoft.com/office/drawing/2014/main" id="{2F6E039A-28DA-4403-8995-4435B6F8155F}"/>
              </a:ext>
            </a:extLst>
          </p:cNvPr>
          <p:cNvSpPr/>
          <p:nvPr/>
        </p:nvSpPr>
        <p:spPr>
          <a:xfrm>
            <a:off x="4672013" y="5975305"/>
            <a:ext cx="823912" cy="73070"/>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2456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4000"/>
                                        <p:tgtEl>
                                          <p:spTgt spid="2">
                                            <p:txEl>
                                              <p:pRg st="0" end="0"/>
                                            </p:txEl>
                                          </p:spTgt>
                                        </p:tgtEl>
                                      </p:cBhvr>
                                    </p:animEffect>
                                  </p:childTnLst>
                                </p:cTn>
                              </p:par>
                            </p:childTnLst>
                          </p:cTn>
                        </p:par>
                        <p:par>
                          <p:cTn id="8" fill="hold">
                            <p:stCondLst>
                              <p:cond delay="4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40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41E6B3-64DE-4B6F-BBA3-07DE1401FC61}"/>
              </a:ext>
            </a:extLst>
          </p:cNvPr>
          <p:cNvSpPr>
            <a:spLocks noGrp="1"/>
          </p:cNvSpPr>
          <p:nvPr>
            <p:ph idx="1"/>
          </p:nvPr>
        </p:nvSpPr>
        <p:spPr>
          <a:xfrm>
            <a:off x="423232" y="2306021"/>
            <a:ext cx="5455598" cy="3758974"/>
          </a:xfrm>
        </p:spPr>
        <p:txBody>
          <a:bodyPr>
            <a:normAutofit/>
          </a:bodyPr>
          <a:lstStyle/>
          <a:p>
            <a:pPr marL="0" indent="0">
              <a:buNone/>
            </a:pPr>
            <a:r>
              <a:rPr lang="en-US" sz="2800" dirty="0"/>
              <a:t>A detailed topographic survey &amp; resulting data are used to:</a:t>
            </a:r>
          </a:p>
          <a:p>
            <a:pPr>
              <a:buFont typeface="Wingdings" panose="05000000000000000000" pitchFamily="2" charset="2"/>
              <a:buChar char="Ø"/>
            </a:pPr>
            <a:r>
              <a:rPr lang="en-US" sz="2800" dirty="0"/>
              <a:t>design preemptive measures, and</a:t>
            </a:r>
          </a:p>
          <a:p>
            <a:pPr>
              <a:buFont typeface="Wingdings" panose="05000000000000000000" pitchFamily="2" charset="2"/>
              <a:buChar char="Ø"/>
            </a:pPr>
            <a:r>
              <a:rPr lang="en-US" sz="2800" dirty="0"/>
              <a:t>engineer alternatives for protection from flood hazards.</a:t>
            </a:r>
          </a:p>
          <a:p>
            <a:pPr marL="0" indent="0">
              <a:buNone/>
            </a:pPr>
            <a:r>
              <a:rPr lang="en-US" sz="2800" dirty="0"/>
              <a:t>A detailed survey of streets is used for:</a:t>
            </a:r>
          </a:p>
          <a:p>
            <a:pPr>
              <a:buFont typeface="Wingdings" panose="05000000000000000000" pitchFamily="2" charset="2"/>
              <a:buChar char="Ø"/>
            </a:pPr>
            <a:r>
              <a:rPr lang="en-US" sz="2800" dirty="0"/>
              <a:t>design of storm drainage networks</a:t>
            </a:r>
          </a:p>
        </p:txBody>
      </p:sp>
      <p:sp>
        <p:nvSpPr>
          <p:cNvPr id="3" name="Slide Number Placeholder 2">
            <a:extLst>
              <a:ext uri="{FF2B5EF4-FFF2-40B4-BE49-F238E27FC236}">
                <a16:creationId xmlns:a16="http://schemas.microsoft.com/office/drawing/2014/main" id="{F77F32D6-EE73-4035-9E74-BE4671E7BEF9}"/>
              </a:ext>
            </a:extLst>
          </p:cNvPr>
          <p:cNvSpPr>
            <a:spLocks noGrp="1"/>
          </p:cNvSpPr>
          <p:nvPr>
            <p:ph type="sldNum" sz="quarter" idx="12"/>
          </p:nvPr>
        </p:nvSpPr>
        <p:spPr/>
        <p:txBody>
          <a:bodyPr/>
          <a:lstStyle/>
          <a:p>
            <a:fld id="{D57F1E4F-1CFF-5643-939E-02111984F565}" type="slidenum">
              <a:rPr lang="en-US" smtClean="0"/>
              <a:t>9</a:t>
            </a:fld>
            <a:endParaRPr lang="en-US" dirty="0"/>
          </a:p>
        </p:txBody>
      </p:sp>
      <p:sp>
        <p:nvSpPr>
          <p:cNvPr id="4" name="Title 3">
            <a:extLst>
              <a:ext uri="{FF2B5EF4-FFF2-40B4-BE49-F238E27FC236}">
                <a16:creationId xmlns:a16="http://schemas.microsoft.com/office/drawing/2014/main" id="{3B5919DD-133A-4376-A65D-D21EAFF92DFD}"/>
              </a:ext>
            </a:extLst>
          </p:cNvPr>
          <p:cNvSpPr>
            <a:spLocks noGrp="1"/>
          </p:cNvSpPr>
          <p:nvPr>
            <p:ph type="title"/>
          </p:nvPr>
        </p:nvSpPr>
        <p:spPr/>
        <p:txBody>
          <a:bodyPr/>
          <a:lstStyle/>
          <a:p>
            <a:pPr algn="ctr"/>
            <a:r>
              <a:rPr lang="en-US" sz="5400" dirty="0"/>
              <a:t>Topographic Study &amp; Survey Works</a:t>
            </a:r>
          </a:p>
        </p:txBody>
      </p:sp>
      <p:pic>
        <p:nvPicPr>
          <p:cNvPr id="5" name="Picture 4">
            <a:extLst>
              <a:ext uri="{FF2B5EF4-FFF2-40B4-BE49-F238E27FC236}">
                <a16:creationId xmlns:a16="http://schemas.microsoft.com/office/drawing/2014/main" id="{3DAED187-B489-496E-A8FC-F1159D34BBE8}"/>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6339365" y="2306021"/>
            <a:ext cx="5484495" cy="3876675"/>
          </a:xfrm>
          <a:prstGeom prst="rect">
            <a:avLst/>
          </a:prstGeom>
          <a:noFill/>
          <a:ln w="19050">
            <a:solidFill>
              <a:schemeClr val="tx1"/>
            </a:solidFill>
          </a:ln>
        </p:spPr>
      </p:pic>
      <p:sp>
        <p:nvSpPr>
          <p:cNvPr id="6" name="Rectangle 5">
            <a:extLst>
              <a:ext uri="{FF2B5EF4-FFF2-40B4-BE49-F238E27FC236}">
                <a16:creationId xmlns:a16="http://schemas.microsoft.com/office/drawing/2014/main" id="{06220C4F-2D81-4C81-8B6D-7B552CF86603}"/>
              </a:ext>
            </a:extLst>
          </p:cNvPr>
          <p:cNvSpPr/>
          <p:nvPr/>
        </p:nvSpPr>
        <p:spPr>
          <a:xfrm>
            <a:off x="10366827" y="5857739"/>
            <a:ext cx="996498" cy="82686"/>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1095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4000"/>
                                        <p:tgtEl>
                                          <p:spTgt spid="2">
                                            <p:txEl>
                                              <p:pRg st="0" end="0"/>
                                            </p:txEl>
                                          </p:spTgt>
                                        </p:tgtEl>
                                      </p:cBhvr>
                                    </p:animEffect>
                                  </p:childTnLst>
                                </p:cTn>
                              </p:par>
                            </p:childTnLst>
                          </p:cTn>
                        </p:par>
                        <p:par>
                          <p:cTn id="8" fill="hold">
                            <p:stCondLst>
                              <p:cond delay="40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4000"/>
                                        <p:tgtEl>
                                          <p:spTgt spid="2">
                                            <p:txEl>
                                              <p:pRg st="1" end="1"/>
                                            </p:txEl>
                                          </p:spTgt>
                                        </p:tgtEl>
                                      </p:cBhvr>
                                    </p:animEffect>
                                  </p:childTnLst>
                                </p:cTn>
                              </p:par>
                            </p:childTnLst>
                          </p:cTn>
                        </p:par>
                        <p:par>
                          <p:cTn id="12" fill="hold">
                            <p:stCondLst>
                              <p:cond delay="8000"/>
                            </p:stCondLst>
                            <p:childTnLst>
                              <p:par>
                                <p:cTn id="13" presetID="10"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4000"/>
                                        <p:tgtEl>
                                          <p:spTgt spid="2">
                                            <p:txEl>
                                              <p:pRg st="2" end="2"/>
                                            </p:txEl>
                                          </p:spTgt>
                                        </p:tgtEl>
                                      </p:cBhvr>
                                    </p:animEffect>
                                  </p:childTnLst>
                                </p:cTn>
                              </p:par>
                            </p:childTnLst>
                          </p:cTn>
                        </p:par>
                        <p:par>
                          <p:cTn id="16" fill="hold">
                            <p:stCondLst>
                              <p:cond delay="12000"/>
                            </p:stCondLst>
                            <p:childTnLst>
                              <p:par>
                                <p:cTn id="17" presetID="10" presetClass="entr" presetSubtype="0" fill="hold" grpId="0"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4000"/>
                                        <p:tgtEl>
                                          <p:spTgt spid="2">
                                            <p:txEl>
                                              <p:pRg st="3" end="3"/>
                                            </p:txEl>
                                          </p:spTgt>
                                        </p:tgtEl>
                                      </p:cBhvr>
                                    </p:animEffect>
                                  </p:childTnLst>
                                </p:cTn>
                              </p:par>
                            </p:childTnLst>
                          </p:cTn>
                        </p:par>
                        <p:par>
                          <p:cTn id="20" fill="hold">
                            <p:stCondLst>
                              <p:cond delay="16000"/>
                            </p:stCondLst>
                            <p:childTnLst>
                              <p:par>
                                <p:cTn id="21" presetID="10" presetClass="entr" presetSubtype="0" fill="hold" grpId="0"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4000"/>
                                        <p:tgtEl>
                                          <p:spTgt spid="2">
                                            <p:txEl>
                                              <p:pRg st="4" end="4"/>
                                            </p:txEl>
                                          </p:spTgt>
                                        </p:tgtEl>
                                      </p:cBhvr>
                                    </p:animEffect>
                                  </p:childTnLst>
                                </p:cTn>
                              </p:par>
                            </p:childTnLst>
                          </p:cTn>
                        </p:par>
                        <p:par>
                          <p:cTn id="24" fill="hold">
                            <p:stCondLst>
                              <p:cond delay="200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40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Custom 2">
      <a:dk1>
        <a:sysClr val="windowText" lastClr="000000"/>
      </a:dk1>
      <a:lt1>
        <a:sysClr val="window" lastClr="FFFFFF"/>
      </a:lt1>
      <a:dk2>
        <a:srgbClr val="000000"/>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HOME CD">
      <a:majorFont>
        <a:latin typeface="Bahnschrift Light SemiCondensed"/>
        <a:ea typeface=""/>
        <a:cs typeface=""/>
      </a:majorFont>
      <a:minorFont>
        <a:latin typeface="Bahnschrift Light"/>
        <a:ea typeface=""/>
        <a:cs typeface=""/>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txDef>
      <a:spPr/>
      <a:bodyPr vert="horz" lIns="91440" tIns="45720" rIns="91440" bIns="45720" rtlCol="0" anchor="b"/>
      <a:lstStyle>
        <a:defPPr algn="ctr">
          <a:defRPr spc="300" dirty="0">
            <a:solidFill>
              <a:srgbClr val="E8BF3C">
                <a:alpha val="60000"/>
              </a:srgbClr>
            </a:solidFill>
            <a:latin typeface="Bahnschrift Condensed" panose="020B0502040204020203" pitchFamily="34" charset="0"/>
          </a:defRPr>
        </a:defPPr>
      </a:lstStyle>
    </a:txDef>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5283</TotalTime>
  <Words>1648</Words>
  <Application>Microsoft Office PowerPoint</Application>
  <PresentationFormat>Widescreen</PresentationFormat>
  <Paragraphs>162</Paragraphs>
  <Slides>26</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vt:lpstr>
      <vt:lpstr>Bahnschrift Condensed</vt:lpstr>
      <vt:lpstr>Bahnschrift Light</vt:lpstr>
      <vt:lpstr>Bahnschrift Light Condensed</vt:lpstr>
      <vt:lpstr>Bahnschrift Light SemiCondensed</vt:lpstr>
      <vt:lpstr>Calibri</vt:lpstr>
      <vt:lpstr>Onyx</vt:lpstr>
      <vt:lpstr>Wingdings</vt:lpstr>
      <vt:lpstr>Wingdings 3</vt:lpstr>
      <vt:lpstr>Ion</vt:lpstr>
      <vt:lpstr>HOME  |  Creations &amp; Development</vt:lpstr>
      <vt:lpstr>Risks &amp; Threats</vt:lpstr>
      <vt:lpstr>Risks &amp; Threats</vt:lpstr>
      <vt:lpstr>Influencing Factors</vt:lpstr>
      <vt:lpstr>Reliable Solutions</vt:lpstr>
      <vt:lpstr>Hydrologic Study Procedure</vt:lpstr>
      <vt:lpstr>Topographic Study &amp; Survey Works</vt:lpstr>
      <vt:lpstr>Topographic Study &amp; Survey Works</vt:lpstr>
      <vt:lpstr>Topographic Study &amp; Survey Works</vt:lpstr>
      <vt:lpstr>Geological Study &amp; Land Use Maps</vt:lpstr>
      <vt:lpstr>Geological Study &amp; Land Use Maps</vt:lpstr>
      <vt:lpstr>Metrological Study &amp;  Rainfall Data Analysis</vt:lpstr>
      <vt:lpstr>Metrological Study &amp;  Rainfall Data Analysis</vt:lpstr>
      <vt:lpstr>Metrological Study &amp;  Rainfall Data Analysis</vt:lpstr>
      <vt:lpstr>Metrological Study &amp;  Rainfall Data Analysis</vt:lpstr>
      <vt:lpstr>Morphological Study</vt:lpstr>
      <vt:lpstr>Morphological Study</vt:lpstr>
      <vt:lpstr>Morphological Study</vt:lpstr>
      <vt:lpstr>Morphological Study</vt:lpstr>
      <vt:lpstr>Morphological Study</vt:lpstr>
      <vt:lpstr>Hydrological Modeling</vt:lpstr>
      <vt:lpstr>Hydrological Modeling</vt:lpstr>
      <vt:lpstr>Alternative Solutions</vt:lpstr>
      <vt:lpstr>Alternative Solutions</vt:lpstr>
      <vt:lpstr>Alternative Solutions</vt:lpstr>
      <vt:lpstr>TIME IS MONEY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 | Creations &amp; Development</dc:title>
  <dc:creator>omar salem</dc:creator>
  <cp:lastModifiedBy>omar salem</cp:lastModifiedBy>
  <cp:revision>369</cp:revision>
  <dcterms:created xsi:type="dcterms:W3CDTF">2019-04-15T10:24:38Z</dcterms:created>
  <dcterms:modified xsi:type="dcterms:W3CDTF">2019-06-16T01:44:24Z</dcterms:modified>
</cp:coreProperties>
</file>